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5"/>
  </p:sldMasterIdLst>
  <p:notesMasterIdLst>
    <p:notesMasterId r:id="rId28"/>
  </p:notesMasterIdLst>
  <p:handoutMasterIdLst>
    <p:handoutMasterId r:id="rId29"/>
  </p:handoutMasterIdLst>
  <p:sldIdLst>
    <p:sldId id="279" r:id="rId6"/>
    <p:sldId id="280" r:id="rId7"/>
    <p:sldId id="281" r:id="rId8"/>
    <p:sldId id="283" r:id="rId9"/>
    <p:sldId id="282" r:id="rId10"/>
    <p:sldId id="284" r:id="rId11"/>
    <p:sldId id="285" r:id="rId12"/>
    <p:sldId id="295" r:id="rId13"/>
    <p:sldId id="298" r:id="rId14"/>
    <p:sldId id="297" r:id="rId15"/>
    <p:sldId id="286" r:id="rId16"/>
    <p:sldId id="287" r:id="rId17"/>
    <p:sldId id="288" r:id="rId18"/>
    <p:sldId id="289" r:id="rId19"/>
    <p:sldId id="300" r:id="rId20"/>
    <p:sldId id="292" r:id="rId21"/>
    <p:sldId id="290" r:id="rId22"/>
    <p:sldId id="291" r:id="rId23"/>
    <p:sldId id="299" r:id="rId24"/>
    <p:sldId id="302" r:id="rId25"/>
    <p:sldId id="301" r:id="rId26"/>
    <p:sldId id="293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00FF"/>
    <a:srgbClr val="32862E"/>
    <a:srgbClr val="3E825E"/>
    <a:srgbClr val="459169"/>
    <a:srgbClr val="27B2EF"/>
    <a:srgbClr val="FFFFFF"/>
    <a:srgbClr val="00FFFF"/>
    <a:srgbClr val="C00B29"/>
    <a:srgbClr val="C60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3" autoAdjust="0"/>
    <p:restoredTop sz="83310" autoAdjust="0"/>
  </p:normalViewPr>
  <p:slideViewPr>
    <p:cSldViewPr snapToGrid="0">
      <p:cViewPr varScale="1">
        <p:scale>
          <a:sx n="102" d="100"/>
          <a:sy n="102" d="100"/>
        </p:scale>
        <p:origin x="4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8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/>
            </a:lvl1pPr>
          </a:lstStyle>
          <a:p>
            <a:fld id="{F4EE43EE-42B4-4742-AF63-EBE2A011A7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/>
            </a:lvl1pPr>
          </a:lstStyle>
          <a:p>
            <a:fld id="{0A8FD96F-C7EC-4506-A719-135EA1F51E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E82D394-FB3F-4C55-8130-5A435F4C7FFA}" type="slidenum">
              <a:rPr lang="en-US" altLang="en-US" sz="1200" baseline="0"/>
              <a:pPr/>
              <a:t>1</a:t>
            </a:fld>
            <a:endParaRPr lang="en-US" altLang="en-US" sz="1200" baseline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Thanks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attending,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This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is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Yang Renchi from Nanyang Technological University.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Today I would like to present you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with 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our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effective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scalable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clustering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algorithm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large-scale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attributed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graphs.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This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joint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work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HK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PolyU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HBKU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NUS.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4858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doing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math,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ARW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vi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vj</a:t>
            </a:r>
            <a:r>
              <a:rPr lang="zh-CN" altLang="en-US" dirty="0"/>
              <a:t>  </a:t>
            </a:r>
            <a:r>
              <a:rPr lang="en-US" altLang="zh-CN" dirty="0"/>
              <a:t>actually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computed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S[</a:t>
            </a:r>
            <a:r>
              <a:rPr lang="en-US" altLang="zh-CN" dirty="0" err="1"/>
              <a:t>vi,vj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equation.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ARW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combines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multi-hop</a:t>
            </a:r>
            <a:r>
              <a:rPr lang="zh-CN" altLang="en-US" dirty="0"/>
              <a:t> </a:t>
            </a:r>
            <a:r>
              <a:rPr lang="en-US" altLang="zh-CN" dirty="0"/>
              <a:t>topological</a:t>
            </a:r>
            <a:r>
              <a:rPr lang="zh-CN" altLang="en-US" dirty="0"/>
              <a:t> </a:t>
            </a:r>
            <a:r>
              <a:rPr lang="en-US" altLang="zh-CN" dirty="0"/>
              <a:t>proximities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multi-hop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similarities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</a:p>
          <a:p>
            <a:r>
              <a:rPr lang="en-US" altLang="zh-CN" dirty="0"/>
              <a:t>Obviously,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S.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349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Classic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conductance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conductance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essentially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crossing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clusters.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edges.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Inspired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SG" dirty="0"/>
              <a:t>Attributed Multi-Hop Conductance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SG" dirty="0"/>
              <a:t>Attributed Multi-Hop Conductance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portion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attributed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walks</a:t>
            </a:r>
            <a:r>
              <a:rPr lang="zh-CN" altLang="en-US" dirty="0"/>
              <a:t> </a:t>
            </a:r>
            <a:r>
              <a:rPr lang="en-US" altLang="zh-CN" dirty="0"/>
              <a:t>escaping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conduct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AAMC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SG" dirty="0"/>
              <a:t>Attributed Multi-Hop Conductance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right-hand-side</a:t>
            </a:r>
            <a:r>
              <a:rPr lang="zh-CN" altLang="en-US" dirty="0"/>
              <a:t> </a:t>
            </a:r>
            <a:r>
              <a:rPr lang="en-US" altLang="zh-CN" dirty="0"/>
              <a:t>example.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attributes,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friendships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node-attribute</a:t>
            </a:r>
            <a:r>
              <a:rPr lang="zh-CN" altLang="en-US" dirty="0"/>
              <a:t> </a:t>
            </a:r>
            <a:r>
              <a:rPr lang="en-US" altLang="zh-CN" dirty="0"/>
              <a:t>associations.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mutual</a:t>
            </a:r>
            <a:r>
              <a:rPr lang="zh-CN" altLang="en-US" dirty="0"/>
              <a:t> </a:t>
            </a:r>
            <a:r>
              <a:rPr lang="en-US" altLang="zh-CN" dirty="0"/>
              <a:t>friendships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v2,v3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shares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attributes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v2,</a:t>
            </a:r>
            <a:r>
              <a:rPr lang="zh-CN" altLang="en-US" dirty="0"/>
              <a:t> </a:t>
            </a:r>
            <a:r>
              <a:rPr lang="en-US" altLang="zh-CN" dirty="0"/>
              <a:t>v3.</a:t>
            </a:r>
            <a:r>
              <a:rPr lang="zh-CN" altLang="en-US" dirty="0"/>
              <a:t> </a:t>
            </a:r>
            <a:r>
              <a:rPr lang="en-US" altLang="zh-CN" dirty="0"/>
              <a:t>Intuitively,</a:t>
            </a:r>
            <a:r>
              <a:rPr lang="zh-CN" altLang="en-US" dirty="0"/>
              <a:t> </a:t>
            </a:r>
            <a:r>
              <a:rPr lang="en-US" altLang="zh-CN" dirty="0"/>
              <a:t>v2,v3,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left-hand-side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right-hand-side</a:t>
            </a:r>
            <a:r>
              <a:rPr lang="zh-CN" altLang="en-US" dirty="0"/>
              <a:t> </a:t>
            </a:r>
            <a:r>
              <a:rPr lang="en-US" altLang="zh-CN" dirty="0"/>
              <a:t>ones.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SG" altLang="zh-CN" dirty="0"/>
          </a:p>
          <a:p>
            <a:endParaRPr lang="en-SG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classic</a:t>
            </a:r>
            <a:r>
              <a:rPr lang="zh-CN" altLang="en-US" dirty="0"/>
              <a:t> </a:t>
            </a:r>
            <a:r>
              <a:rPr lang="en-US" altLang="zh-CN" dirty="0"/>
              <a:t>conductance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measurement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quality.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suggests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right-hand-side</a:t>
            </a:r>
            <a:r>
              <a:rPr lang="zh-CN" altLang="en-US" dirty="0"/>
              <a:t> </a:t>
            </a:r>
            <a:r>
              <a:rPr lang="en-US" altLang="zh-CN" dirty="0"/>
              <a:t>ones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better,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counterintuitive</a:t>
            </a:r>
            <a:r>
              <a:rPr lang="zh-CN" altLang="en-US" dirty="0"/>
              <a:t>。</a:t>
            </a:r>
            <a:endParaRPr lang="en-SG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comparison,</a:t>
            </a:r>
            <a:r>
              <a:rPr lang="zh-CN" altLang="en-US" dirty="0"/>
              <a:t> </a:t>
            </a:r>
            <a:r>
              <a:rPr lang="en-US" altLang="zh-CN" dirty="0"/>
              <a:t>AAMC</a:t>
            </a:r>
            <a:r>
              <a:rPr lang="zh-CN" altLang="en-US" dirty="0"/>
              <a:t> </a:t>
            </a:r>
            <a:r>
              <a:rPr lang="en-US" altLang="zh-CN" dirty="0"/>
              <a:t>gives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desired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effective.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570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formulate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k-AGC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AAMC.</a:t>
            </a:r>
            <a:r>
              <a:rPr lang="zh-CN" altLang="en-US" dirty="0"/>
              <a:t> </a:t>
            </a:r>
            <a:r>
              <a:rPr lang="en-US" altLang="zh-CN" dirty="0"/>
              <a:t>Namely,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aim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disjoint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AAMC.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doing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math,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transformed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mathematical</a:t>
            </a:r>
            <a:r>
              <a:rPr lang="zh-CN" altLang="en-US" dirty="0"/>
              <a:t> </a:t>
            </a:r>
            <a:r>
              <a:rPr lang="en-US" altLang="zh-CN" dirty="0"/>
              <a:t>form,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aims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 err="1"/>
              <a:t>tims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indicator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minimizing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formula.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 err="1"/>
              <a:t>vj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dimensions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entries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zero.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92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NP-hard.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relaxed</a:t>
            </a:r>
            <a:r>
              <a:rPr lang="zh-CN" altLang="en-US" dirty="0"/>
              <a:t> </a:t>
            </a:r>
            <a:r>
              <a:rPr lang="en-US" altLang="zh-CN" dirty="0"/>
              <a:t>version.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indicator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replace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F.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relaxed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top-k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top-k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indicator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(YY^T)^-1/2Y</a:t>
            </a:r>
            <a:r>
              <a:rPr lang="zh-CN" altLang="en-US" dirty="0"/>
              <a:t> </a:t>
            </a:r>
            <a:r>
              <a:rPr lang="en-US" altLang="zh-CN" dirty="0"/>
              <a:t>approximates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well.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formula.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06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F,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straightforward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top-k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F.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involves</a:t>
            </a:r>
            <a:r>
              <a:rPr lang="zh-CN" altLang="en-US" dirty="0"/>
              <a:t> </a:t>
            </a:r>
            <a:r>
              <a:rPr lang="en-US" altLang="zh-CN" dirty="0"/>
              <a:t>quadradic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overheads.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highly</a:t>
            </a:r>
            <a:r>
              <a:rPr lang="zh-CN" altLang="en-US" dirty="0"/>
              <a:t> </a:t>
            </a:r>
            <a:r>
              <a:rPr lang="en-US" altLang="zh-CN" dirty="0"/>
              <a:t>inefficient.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prove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equivalent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top-k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combination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P_V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P_R.</a:t>
            </a:r>
            <a:r>
              <a:rPr lang="zh-CN" altLang="en-US" dirty="0"/>
              <a:t> </a:t>
            </a:r>
            <a:r>
              <a:rPr lang="en-US" altLang="zh-CN" dirty="0"/>
              <a:t>P_V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adjacency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G.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lang="en-SG" altLang="zh-CN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P_R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decomposed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low-dimensional</a:t>
            </a:r>
            <a:r>
              <a:rPr lang="zh-CN" altLang="en-US" dirty="0"/>
              <a:t> </a:t>
            </a:r>
            <a:r>
              <a:rPr lang="en-US" altLang="zh-CN" dirty="0"/>
              <a:t>matrices.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applying</a:t>
            </a:r>
            <a:r>
              <a:rPr lang="zh-CN" altLang="en-US" dirty="0"/>
              <a:t> </a:t>
            </a:r>
            <a:r>
              <a:rPr lang="en-US" altLang="zh-CN" dirty="0"/>
              <a:t>orthogonal</a:t>
            </a:r>
            <a:r>
              <a:rPr lang="zh-CN" altLang="en-US" dirty="0"/>
              <a:t> </a:t>
            </a:r>
            <a:r>
              <a:rPr lang="en-US" altLang="zh-CN" dirty="0"/>
              <a:t>iterations,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101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Y,</a:t>
            </a:r>
            <a:r>
              <a:rPr lang="zh-CN" altLang="en-US" dirty="0"/>
              <a:t> </a:t>
            </a:r>
            <a:r>
              <a:rPr lang="en-US" altLang="zh-CN" dirty="0"/>
              <a:t>namely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alternative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process,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summarize,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iteratively.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iteration,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computes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approximate</a:t>
            </a:r>
            <a:r>
              <a:rPr lang="zh-CN" altLang="en-US" dirty="0"/>
              <a:t> </a:t>
            </a:r>
            <a:r>
              <a:rPr lang="en-US" altLang="zh-CN" dirty="0"/>
              <a:t>top-k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computes</a:t>
            </a:r>
            <a:r>
              <a:rPr lang="zh-CN" altLang="en-US" dirty="0"/>
              <a:t> </a:t>
            </a:r>
            <a:r>
              <a:rPr lang="en-US" altLang="zh-CN" dirty="0"/>
              <a:t>Y.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zh-CN" altLang="en-US" dirty="0"/>
              <a:t> </a:t>
            </a:r>
            <a:r>
              <a:rPr lang="en-US" altLang="zh-CN" dirty="0"/>
              <a:t>checks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AAMC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yes,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  <a:r>
              <a:rPr lang="zh-CN" altLang="en-US" dirty="0"/>
              <a:t> </a:t>
            </a:r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enters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iteration.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663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experimentally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competitors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six</a:t>
            </a:r>
            <a:r>
              <a:rPr lang="zh-CN" altLang="en-US" dirty="0"/>
              <a:t> </a:t>
            </a:r>
            <a:r>
              <a:rPr lang="en-US" altLang="zh-CN" dirty="0"/>
              <a:t>datasets,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attributed</a:t>
            </a:r>
            <a:r>
              <a:rPr lang="zh-CN" altLang="en-US" dirty="0"/>
              <a:t> </a:t>
            </a:r>
            <a:r>
              <a:rPr lang="en-US" altLang="zh-CN" dirty="0"/>
              <a:t>graphs.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528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SG" sz="1200" dirty="0"/>
              <a:t>orders of magnitude</a:t>
            </a:r>
            <a:r>
              <a:rPr lang="zh-CN" altLang="en-US" sz="1200" dirty="0"/>
              <a:t> </a:t>
            </a:r>
            <a:r>
              <a:rPr lang="en-US" altLang="zh-CN" sz="1200" dirty="0"/>
              <a:t>faster</a:t>
            </a:r>
            <a:r>
              <a:rPr lang="zh-CN" altLang="en-US" sz="1200" dirty="0"/>
              <a:t> </a:t>
            </a:r>
            <a:r>
              <a:rPr lang="en-US" altLang="zh-CN" sz="1200" dirty="0"/>
              <a:t>when</a:t>
            </a:r>
            <a:r>
              <a:rPr lang="zh-CN" altLang="en-US" sz="1200" dirty="0"/>
              <a:t> </a:t>
            </a:r>
            <a:r>
              <a:rPr lang="en-US" altLang="zh-CN" sz="1200" dirty="0"/>
              <a:t>varying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number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clusters</a:t>
            </a:r>
            <a:r>
              <a:rPr lang="zh-CN" altLang="en-US" sz="1200" dirty="0"/>
              <a:t> </a:t>
            </a:r>
            <a:r>
              <a:rPr lang="en-US" altLang="zh-CN" sz="1200" dirty="0"/>
              <a:t>k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5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100.</a:t>
            </a:r>
          </a:p>
          <a:p>
            <a:r>
              <a:rPr lang="en-US" altLang="zh-CN" sz="1200" dirty="0"/>
              <a:t>Especially,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ACMin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only</a:t>
            </a:r>
            <a:r>
              <a:rPr lang="zh-CN" altLang="en-US" sz="1200" dirty="0"/>
              <a:t> </a:t>
            </a:r>
            <a:r>
              <a:rPr lang="en-US" altLang="zh-CN" sz="1200" dirty="0"/>
              <a:t>method</a:t>
            </a:r>
            <a:r>
              <a:rPr lang="zh-CN" altLang="en-US" sz="1200" dirty="0"/>
              <a:t> </a:t>
            </a:r>
            <a:r>
              <a:rPr lang="en-US" altLang="zh-CN" sz="1200" dirty="0"/>
              <a:t>that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able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process</a:t>
            </a:r>
            <a:r>
              <a:rPr lang="zh-CN" altLang="en-US" sz="1200" dirty="0"/>
              <a:t> </a:t>
            </a:r>
            <a:r>
              <a:rPr lang="en-US" altLang="zh-CN" sz="1200" dirty="0"/>
              <a:t>MAG</a:t>
            </a:r>
            <a:r>
              <a:rPr lang="zh-CN" altLang="en-US" sz="1200" dirty="0"/>
              <a:t> </a:t>
            </a:r>
            <a:r>
              <a:rPr lang="en-US" altLang="zh-CN" sz="1200" dirty="0"/>
              <a:t>dataset</a:t>
            </a:r>
            <a:r>
              <a:rPr lang="zh-CN" altLang="en-US" sz="1200" dirty="0"/>
              <a:t> </a:t>
            </a:r>
            <a:r>
              <a:rPr lang="en-US" altLang="zh-CN" sz="1200" dirty="0"/>
              <a:t>within</a:t>
            </a:r>
            <a:r>
              <a:rPr lang="zh-CN" altLang="en-US" sz="1200" dirty="0"/>
              <a:t> </a:t>
            </a:r>
            <a:r>
              <a:rPr lang="en-US" altLang="zh-CN" sz="1200" dirty="0"/>
              <a:t>two</a:t>
            </a:r>
            <a:r>
              <a:rPr lang="zh-CN" altLang="en-US" sz="1200" dirty="0"/>
              <a:t> </a:t>
            </a:r>
            <a:r>
              <a:rPr lang="en-US" altLang="zh-CN" sz="1200" dirty="0"/>
              <a:t>days.</a:t>
            </a:r>
            <a:r>
              <a:rPr lang="zh-CN" altLang="en-US" sz="1200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69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 err="1"/>
              <a:t>lables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attributed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ground-truth</a:t>
            </a:r>
            <a:r>
              <a:rPr lang="zh-CN" altLang="en-US" dirty="0"/>
              <a:t> </a:t>
            </a:r>
            <a:r>
              <a:rPr lang="en-US" altLang="zh-CN" dirty="0"/>
              <a:t>clusters,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NMI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methods.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observed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zh-CN" altLang="en-US" dirty="0"/>
              <a:t> </a:t>
            </a:r>
            <a:r>
              <a:rPr lang="en-US" altLang="zh-CN" dirty="0"/>
              <a:t>consistently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0873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r>
              <a:rPr lang="zh-C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classic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ground-truth</a:t>
            </a:r>
            <a:r>
              <a:rPr lang="zh-CN" altLang="en-US" dirty="0"/>
              <a:t> </a:t>
            </a:r>
            <a:r>
              <a:rPr lang="en-US" altLang="zh-CN" dirty="0"/>
              <a:t>clusters,</a:t>
            </a:r>
            <a:r>
              <a:rPr lang="zh-CN" altLang="en-US" dirty="0"/>
              <a:t> </a:t>
            </a:r>
            <a:r>
              <a:rPr lang="en-US" altLang="zh-CN" dirty="0"/>
              <a:t>namely</a:t>
            </a:r>
            <a:r>
              <a:rPr lang="zh-CN" altLang="en-US" dirty="0"/>
              <a:t> </a:t>
            </a:r>
            <a:r>
              <a:rPr lang="en-US" altLang="zh-CN" dirty="0"/>
              <a:t>modularity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AAMC</a:t>
            </a:r>
            <a:r>
              <a:rPr lang="zh-CN" altLang="en-US" dirty="0"/>
              <a:t> </a:t>
            </a:r>
            <a:r>
              <a:rPr lang="en-US" altLang="zh-CN" dirty="0"/>
              <a:t>metric,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87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today’s</a:t>
            </a:r>
            <a:r>
              <a:rPr lang="zh-CN" altLang="en-US" dirty="0"/>
              <a:t> </a:t>
            </a:r>
            <a:r>
              <a:rPr lang="en-US" altLang="zh-CN" dirty="0"/>
              <a:t>presentation.</a:t>
            </a:r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studied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listed.</a:t>
            </a:r>
            <a:endParaRPr lang="en-SG" altLang="zh-CN" dirty="0"/>
          </a:p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introducing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</a:p>
          <a:p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findings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shared.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65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listening.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69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attributed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V,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R,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E_V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node-attribute</a:t>
            </a:r>
            <a:r>
              <a:rPr lang="zh-CN" altLang="en-US" dirty="0"/>
              <a:t> </a:t>
            </a:r>
            <a:r>
              <a:rPr lang="en-US" altLang="zh-CN" dirty="0"/>
              <a:t>association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E_R,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desired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k,</a:t>
            </a:r>
            <a:r>
              <a:rPr lang="zh-CN" altLang="en-US" dirty="0"/>
              <a:t> </a:t>
            </a:r>
            <a:r>
              <a:rPr lang="en-US" altLang="zh-CN" dirty="0"/>
              <a:t>k-AGC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aims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V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disjoint</a:t>
            </a:r>
            <a:r>
              <a:rPr lang="zh-CN" altLang="en-US" dirty="0"/>
              <a:t> </a:t>
            </a:r>
            <a:r>
              <a:rPr lang="en-US" altLang="zh-CN" dirty="0"/>
              <a:t>subsets:</a:t>
            </a:r>
            <a:r>
              <a:rPr lang="zh-CN" altLang="en-US" dirty="0"/>
              <a:t> </a:t>
            </a:r>
            <a:r>
              <a:rPr lang="en-US" altLang="zh-CN" dirty="0"/>
              <a:t>C1,</a:t>
            </a:r>
            <a:r>
              <a:rPr lang="zh-CN" altLang="en-US" dirty="0"/>
              <a:t> </a:t>
            </a:r>
            <a:r>
              <a:rPr lang="en-US" altLang="zh-CN" dirty="0"/>
              <a:t>C2,</a:t>
            </a:r>
            <a:r>
              <a:rPr lang="zh-CN" altLang="en-US" dirty="0"/>
              <a:t> </a:t>
            </a:r>
            <a:r>
              <a:rPr lang="en-US" altLang="zh-CN" dirty="0"/>
              <a:t>…,</a:t>
            </a:r>
            <a:r>
              <a:rPr lang="zh-CN" altLang="en-US" dirty="0"/>
              <a:t> </a:t>
            </a:r>
            <a:r>
              <a:rPr lang="en-US" altLang="zh-CN" dirty="0"/>
              <a:t>Ck</a:t>
            </a:r>
            <a:r>
              <a:rPr lang="zh-CN" altLang="en-US" dirty="0"/>
              <a:t>，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r>
              <a:rPr lang="en-US" altLang="zh-CN" sz="1200" dirty="0"/>
              <a:t>First,</a:t>
            </a:r>
            <a:r>
              <a:rPr lang="zh-CN" altLang="en-US" sz="1200" dirty="0"/>
              <a:t> </a:t>
            </a:r>
            <a:r>
              <a:rPr lang="en-US" altLang="zh-CN" sz="1200" dirty="0"/>
              <a:t>nodes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i="1" dirty="0"/>
              <a:t>same</a:t>
            </a:r>
            <a:r>
              <a:rPr lang="zh-CN" altLang="en-US" sz="1200" dirty="0"/>
              <a:t> </a:t>
            </a:r>
            <a:r>
              <a:rPr lang="en-US" altLang="zh-CN" sz="1200" dirty="0"/>
              <a:t>cluster</a:t>
            </a:r>
            <a:r>
              <a:rPr lang="zh-CN" altLang="en-US" sz="1200" dirty="0"/>
              <a:t> </a:t>
            </a:r>
            <a:r>
              <a:rPr lang="en-US" altLang="zh-CN" sz="1200" dirty="0"/>
              <a:t>Ci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close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to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each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other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and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nodes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in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two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clusters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are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distant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from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each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other;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sz="1200" i="1" dirty="0">
              <a:solidFill>
                <a:srgbClr val="FF0000"/>
              </a:solidFill>
            </a:endParaRPr>
          </a:p>
          <a:p>
            <a:r>
              <a:rPr lang="en-US" altLang="zh-CN" sz="1200" i="1" dirty="0">
                <a:solidFill>
                  <a:srgbClr val="FF0000"/>
                </a:solidFill>
              </a:rPr>
              <a:t>Second,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nodes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in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the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same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cluster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Ci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share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similar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attribute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values.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sz="1200" i="1" dirty="0">
              <a:solidFill>
                <a:srgbClr val="FF0000"/>
              </a:solidFill>
            </a:endParaRPr>
          </a:p>
          <a:p>
            <a:r>
              <a:rPr lang="en-US" altLang="zh-CN" sz="1200" i="1" dirty="0">
                <a:solidFill>
                  <a:srgbClr val="FF0000"/>
                </a:solidFill>
              </a:rPr>
              <a:t>For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example,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given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social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network,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each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node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is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user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and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each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edge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represents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friendship.</a:t>
            </a:r>
          </a:p>
          <a:p>
            <a:r>
              <a:rPr lang="en-US" altLang="zh-CN" sz="1200" i="1" dirty="0">
                <a:solidFill>
                  <a:srgbClr val="FF0000"/>
                </a:solidFill>
              </a:rPr>
              <a:t>We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can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see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from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the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red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part,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k-AGC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aims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to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group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users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that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are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PhDs,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work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in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IBM,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well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have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close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friendship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relationships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to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each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other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cluster.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924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exist</a:t>
            </a:r>
            <a:r>
              <a:rPr lang="zh-CN" altLang="en-US" dirty="0"/>
              <a:t> </a:t>
            </a:r>
            <a:r>
              <a:rPr lang="en-US" altLang="zh-CN" dirty="0"/>
              <a:t>numerous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k-AGC,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categorized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categories.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edge-weighted-based.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attributed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ending</a:t>
            </a:r>
            <a:r>
              <a:rPr lang="zh-CN" altLang="en-US" dirty="0"/>
              <a:t> </a:t>
            </a:r>
            <a:r>
              <a:rPr lang="en-US" altLang="zh-CN" dirty="0"/>
              <a:t>nodes’</a:t>
            </a:r>
            <a:r>
              <a:rPr lang="zh-CN" altLang="en-US" dirty="0"/>
              <a:t> </a:t>
            </a:r>
            <a:r>
              <a:rPr lang="en-US" altLang="zh-CN" dirty="0"/>
              <a:t>attributes,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classic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technique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clusters.</a:t>
            </a:r>
            <a:r>
              <a:rPr lang="zh-CN" altLang="en-US" dirty="0"/>
              <a:t>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fail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multi-hop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proximities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similarities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thereby</a:t>
            </a:r>
            <a:r>
              <a:rPr lang="zh-CN" altLang="en-US" dirty="0"/>
              <a:t> </a:t>
            </a:r>
            <a:r>
              <a:rPr lang="en-US" altLang="zh-CN" dirty="0"/>
              <a:t>suffering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inferior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quality.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r>
              <a:rPr lang="zh-CN" altLang="en-US" dirty="0"/>
              <a:t> </a:t>
            </a:r>
            <a:r>
              <a:rPr lang="en-US" altLang="zh-CN" dirty="0"/>
              <a:t>constructs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multi-hop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proximities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similarities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clusters.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 err="1"/>
              <a:t>squred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overheads,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fail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attributed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efficiently.</a:t>
            </a:r>
            <a:r>
              <a:rPr lang="zh-CN" altLang="en-US" dirty="0"/>
              <a:t> </a:t>
            </a: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521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SG" dirty="0"/>
              <a:t>Probabilistic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involve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process.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either.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fourth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embedding-based.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surrounding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node.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clusters.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yield</a:t>
            </a:r>
            <a:r>
              <a:rPr lang="zh-CN" altLang="en-US" dirty="0"/>
              <a:t> </a:t>
            </a:r>
            <a:r>
              <a:rPr lang="en-US" altLang="zh-CN" dirty="0"/>
              <a:t>suboptimal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specifically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highly</a:t>
            </a:r>
            <a:r>
              <a:rPr lang="zh-CN" altLang="en-US" dirty="0"/>
              <a:t> </a:t>
            </a:r>
            <a:r>
              <a:rPr lang="en-US" altLang="zh-CN" dirty="0"/>
              <a:t>rely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quality.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34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face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k-ADC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measurement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quantify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derive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account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multi-hop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proximities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similarities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confirmed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endParaRPr lang="en-US" dirty="0"/>
          </a:p>
          <a:p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quadratic</a:t>
            </a:r>
            <a:r>
              <a:rPr lang="zh-CN" altLang="en-US" dirty="0"/>
              <a:t> </a:t>
            </a:r>
            <a:r>
              <a:rPr lang="en-US" altLang="zh-CN" dirty="0"/>
              <a:t>materialization</a:t>
            </a:r>
            <a:r>
              <a:rPr lang="zh-CN" altLang="en-US" dirty="0"/>
              <a:t> </a:t>
            </a:r>
            <a:r>
              <a:rPr lang="en-US" altLang="zh-CN" dirty="0"/>
              <a:t>overheads,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substantial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processes.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56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Next,</a:t>
            </a:r>
            <a:r>
              <a:rPr lang="zh-CN" altLang="en-US" dirty="0"/>
              <a:t> </a:t>
            </a:r>
            <a:r>
              <a:rPr lang="en-US" altLang="zh-CN" dirty="0"/>
              <a:t>I’d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capturing</a:t>
            </a:r>
            <a:r>
              <a:rPr lang="zh-CN" altLang="en-US" dirty="0"/>
              <a:t> </a:t>
            </a:r>
            <a:r>
              <a:rPr lang="en-US" altLang="zh-CN" dirty="0"/>
              <a:t>multi-hop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proximities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similarities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</a:p>
          <a:p>
            <a:endParaRPr lang="en-US" altLang="zh-CN" dirty="0"/>
          </a:p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ARW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vi,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ARW</a:t>
            </a:r>
            <a:r>
              <a:rPr lang="zh-CN" altLang="en-US" dirty="0"/>
              <a:t> </a:t>
            </a:r>
            <a:r>
              <a:rPr lang="en-US" altLang="zh-CN" dirty="0"/>
              <a:t>stops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 err="1"/>
              <a:t>vj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alpha.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879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1-alpha</a:t>
            </a:r>
            <a:r>
              <a:rPr lang="zh-CN" altLang="en-US" dirty="0"/>
              <a:t> </a:t>
            </a:r>
            <a:r>
              <a:rPr lang="en-US" altLang="zh-CN" dirty="0"/>
              <a:t>probability,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beta</a:t>
            </a:r>
            <a:r>
              <a:rPr lang="zh-CN" altLang="en-US" dirty="0"/>
              <a:t> </a:t>
            </a:r>
            <a:r>
              <a:rPr lang="en-US" altLang="zh-CN" dirty="0"/>
              <a:t>jumps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 err="1"/>
              <a:t>vl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P_R[</a:t>
            </a:r>
            <a:r>
              <a:rPr lang="en-US" altLang="zh-CN" dirty="0" err="1"/>
              <a:t>vj,vl</a:t>
            </a:r>
            <a:r>
              <a:rPr lang="en-US" altLang="zh-CN" dirty="0"/>
              <a:t>].</a:t>
            </a:r>
          </a:p>
          <a:p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P_R[</a:t>
            </a:r>
            <a:r>
              <a:rPr lang="en-US" altLang="zh-CN" dirty="0" err="1"/>
              <a:t>vi,vl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normalized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vi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vl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R[vi]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vi.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62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1-beta</a:t>
            </a:r>
            <a:r>
              <a:rPr lang="zh-CN" altLang="en-US" dirty="0"/>
              <a:t> </a:t>
            </a:r>
            <a:r>
              <a:rPr lang="en-US" altLang="zh-CN" dirty="0"/>
              <a:t>probability,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ARW</a:t>
            </a:r>
            <a:r>
              <a:rPr lang="zh-CN" altLang="en-US" dirty="0"/>
              <a:t> </a:t>
            </a:r>
            <a:r>
              <a:rPr lang="en-US" altLang="zh-CN" dirty="0"/>
              <a:t>jumps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out-neighbor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 err="1"/>
              <a:t>vl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vj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P_V[</a:t>
            </a:r>
            <a:r>
              <a:rPr lang="en-US" altLang="zh-CN" dirty="0" err="1"/>
              <a:t>vj,vl</a:t>
            </a:r>
            <a:r>
              <a:rPr lang="en-US" altLang="zh-CN" dirty="0"/>
              <a:t>].</a:t>
            </a:r>
          </a:p>
          <a:p>
            <a:endParaRPr lang="en-US" dirty="0"/>
          </a:p>
          <a:p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P_V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adjacency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G,</a:t>
            </a:r>
            <a:r>
              <a:rPr lang="zh-CN" altLang="en-US" dirty="0"/>
              <a:t> </a:t>
            </a:r>
            <a:r>
              <a:rPr lang="en-US" altLang="zh-CN" dirty="0"/>
              <a:t>P_V[</a:t>
            </a:r>
            <a:r>
              <a:rPr lang="en-US" altLang="zh-CN" dirty="0" err="1"/>
              <a:t>vj,vl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normalized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vj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vl</a:t>
            </a:r>
            <a:r>
              <a:rPr lang="en-US" altLang="zh-CN" dirty="0"/>
              <a:t>).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0.</a:t>
            </a:r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D96F-C7EC-4506-A719-135EA1F51E15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10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702E27-1D8E-442A-BC9E-1AE6C6B819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85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B88AC5-9CF1-465B-99A5-F78FC81F24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133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1F1D5-2F5B-4044-BFF2-7BA0E66E66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28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" pitchFamily="2" charset="0"/>
              </a:defRPr>
            </a:lvl1pPr>
            <a:lvl2pPr>
              <a:defRPr>
                <a:latin typeface="Times" pitchFamily="2" charset="0"/>
              </a:defRPr>
            </a:lvl2pPr>
            <a:lvl3pPr>
              <a:defRPr>
                <a:latin typeface="Times" pitchFamily="2" charset="0"/>
              </a:defRPr>
            </a:lvl3pPr>
            <a:lvl4pPr>
              <a:defRPr>
                <a:latin typeface="Times" pitchFamily="2" charset="0"/>
              </a:defRPr>
            </a:lvl4pPr>
            <a:lvl5pPr>
              <a:defRPr>
                <a:latin typeface="Time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C5E77F-A75F-4BE9-BD15-02AA721E26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981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DD82BC-A2AC-4A42-97DA-0ADEEE1F94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10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D1490D-FF29-4A15-8B91-A4C05F9E5C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0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AB762A-964A-4A3C-A73A-05AB2F578B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78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D1E383-32D3-41CC-96CC-365BFF0B2A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35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3A30C-7A51-4C6B-835B-16A6A495D4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74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80D9C-CAAA-4635-9427-C56A18BC70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218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1413B3-9C94-4BD8-B160-34AADF6DFB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65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13646"/>
            <a:ext cx="7772400" cy="448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aseline="0">
                <a:latin typeface="+mn-lt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2484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aseline="0" dirty="0">
                <a:latin typeface="+mn-lt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19800" y="62484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aseline="0">
                <a:latin typeface="Helvetica Neue Light"/>
              </a:defRPr>
            </a:lvl1pPr>
          </a:lstStyle>
          <a:p>
            <a:fld id="{3C65B672-DFF7-48ED-8414-B9277F04451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Helvetica Neue" pitchFamily="64" charset="0"/>
          <a:ea typeface="ＭＳ Ｐゴシック" pitchFamily="64" charset="-128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Helvetica Neue" pitchFamily="64" charset="0"/>
          <a:ea typeface="ＭＳ Ｐゴシック" pitchFamily="64" charset="-128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Helvetica Neue" pitchFamily="64" charset="0"/>
          <a:ea typeface="ＭＳ Ｐゴシック" pitchFamily="64" charset="-128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Helvetica Neue" pitchFamily="64" charset="0"/>
          <a:ea typeface="ＭＳ Ｐゴシック" pitchFamily="6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Helvetica Neue" pitchFamily="64" charset="0"/>
          <a:ea typeface="ＭＳ Ｐゴシック" pitchFamily="6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Helvetica Neue" pitchFamily="64" charset="0"/>
          <a:ea typeface="ＭＳ Ｐゴシック" pitchFamily="6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Helvetica Neue" pitchFamily="64" charset="0"/>
          <a:ea typeface="ＭＳ Ｐゴシック" pitchFamily="6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Helvetica Neue" pitchFamily="64" charset="0"/>
          <a:ea typeface="ＭＳ Ｐゴシック" pitchFamily="6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Times" pitchFamily="2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Times" pitchFamily="2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" pitchFamily="2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imes" pitchFamily="2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Times" pitchFamily="2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0.png"/><Relationship Id="rId10" Type="http://schemas.openxmlformats.org/officeDocument/2006/relationships/image" Target="../media/image3.jpeg"/><Relationship Id="rId4" Type="http://schemas.openxmlformats.org/officeDocument/2006/relationships/image" Target="../media/image21.png"/><Relationship Id="rId9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30.png"/><Relationship Id="rId5" Type="http://schemas.openxmlformats.org/officeDocument/2006/relationships/image" Target="../media/image2.jpeg"/><Relationship Id="rId10" Type="http://schemas.openxmlformats.org/officeDocument/2006/relationships/image" Target="../media/image29.png"/><Relationship Id="rId4" Type="http://schemas.openxmlformats.org/officeDocument/2006/relationships/image" Target="../media/image1.jpe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2.png"/><Relationship Id="rId5" Type="http://schemas.openxmlformats.org/officeDocument/2006/relationships/image" Target="../media/image3.jpeg"/><Relationship Id="rId10" Type="http://schemas.openxmlformats.org/officeDocument/2006/relationships/image" Target="../media/image31.png"/><Relationship Id="rId4" Type="http://schemas.openxmlformats.org/officeDocument/2006/relationships/image" Target="../media/image2.jpe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36.svg"/><Relationship Id="rId5" Type="http://schemas.openxmlformats.org/officeDocument/2006/relationships/image" Target="../media/image2.jpe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1.jpe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2.jpe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18.svg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title"/>
          </p:nvPr>
        </p:nvSpPr>
        <p:spPr>
          <a:xfrm>
            <a:off x="532013" y="1569025"/>
            <a:ext cx="8171727" cy="1143000"/>
          </a:xfrm>
        </p:spPr>
        <p:txBody>
          <a:bodyPr/>
          <a:lstStyle/>
          <a:p>
            <a:pPr algn="ctr"/>
            <a:r>
              <a:rPr lang="en-US" altLang="zh-CN" sz="4200" dirty="0"/>
              <a:t>E</a:t>
            </a:r>
            <a:r>
              <a:rPr lang="en-US" sz="4200" dirty="0"/>
              <a:t>ffective and Scalable Clustering on Massive Attributed Graphs</a:t>
            </a:r>
            <a:endParaRPr lang="en-US" altLang="en-US" sz="4200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 bwMode="auto">
          <a:xfrm>
            <a:off x="961311" y="3072603"/>
            <a:ext cx="7391400" cy="192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marL="342900" indent="-342900" algn="ctr">
              <a:spcBef>
                <a:spcPts val="0"/>
              </a:spcBef>
              <a:defRPr/>
            </a:pPr>
            <a:endParaRPr lang="en-US" i="1" kern="0" baseline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algn="ctr">
              <a:spcBef>
                <a:spcPts val="0"/>
              </a:spcBef>
              <a:defRPr/>
            </a:pPr>
            <a:r>
              <a:rPr lang="en-US" sz="2800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Renchi Yang, </a:t>
            </a:r>
            <a:r>
              <a:rPr lang="en-US" sz="2800" kern="0" baseline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Jieming</a:t>
            </a:r>
            <a:r>
              <a:rPr lang="en-US" sz="2800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Shi, </a:t>
            </a:r>
            <a:r>
              <a:rPr lang="en-US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Yin Yang</a:t>
            </a:r>
            <a:r>
              <a:rPr lang="en-US" altLang="zh-CN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zh-CN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Keke</a:t>
            </a:r>
            <a:r>
              <a:rPr lang="zh-CN" altLang="en-US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Huang,</a:t>
            </a:r>
            <a:r>
              <a:rPr lang="zh-CN" altLang="en-US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kern="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Shiqi</a:t>
            </a:r>
            <a:r>
              <a:rPr lang="zh-CN" altLang="en-US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</a:t>
            </a:r>
            <a:r>
              <a:rPr lang="zh-CN" altLang="en-US" sz="2800" kern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baseline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Xiaokui</a:t>
            </a:r>
            <a:r>
              <a:rPr lang="en-US" sz="2800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Xiao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defRPr/>
            </a:pPr>
            <a:r>
              <a:rPr lang="en-US" altLang="zh-CN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April</a:t>
            </a:r>
            <a:r>
              <a:rPr lang="en-US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202</a:t>
            </a:r>
            <a:r>
              <a:rPr lang="en-US" altLang="zh-CN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defRPr/>
            </a:pPr>
            <a:r>
              <a:rPr lang="en-US" altLang="zh-CN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</a:t>
            </a:r>
            <a:r>
              <a:rPr lang="zh-CN" altLang="en-US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Web</a:t>
            </a:r>
            <a:r>
              <a:rPr lang="zh-CN" altLang="en-US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Conference</a:t>
            </a:r>
            <a:r>
              <a:rPr lang="zh-CN" altLang="en-US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i="1" kern="0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2021</a:t>
            </a:r>
            <a:endParaRPr lang="en-US" i="1" kern="0" baseline="0" dirty="0">
              <a:latin typeface="Times New Roman" panose="02020603050405020304" pitchFamily="18" charset="0"/>
              <a:ea typeface="ＭＳ Ｐゴシック" pitchFamily="64" charset="-128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E2124D-8DA8-3548-9A9C-81B125B61A63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19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3BC747B3-D0B3-FD4D-BC6D-AD595A080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" descr="Full_Colour_Thumb">
              <a:extLst>
                <a:ext uri="{FF2B5EF4-FFF2-40B4-BE49-F238E27FC236}">
                  <a16:creationId xmlns:a16="http://schemas.microsoft.com/office/drawing/2014/main" id="{D4ACB747-22A6-C440-8A8D-1741B2027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4" descr="Image result for hbku logo">
              <a:extLst>
                <a:ext uri="{FF2B5EF4-FFF2-40B4-BE49-F238E27FC236}">
                  <a16:creationId xmlns:a16="http://schemas.microsoft.com/office/drawing/2014/main" id="{13133C20-E335-3A4E-AAEB-BB56813EA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Logo">
              <a:extLst>
                <a:ext uri="{FF2B5EF4-FFF2-40B4-BE49-F238E27FC236}">
                  <a16:creationId xmlns:a16="http://schemas.microsoft.com/office/drawing/2014/main" id="{87720DB9-B1C2-B54C-BD0E-5518D9B8B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12"/>
    </mc:Choice>
    <mc:Fallback xmlns="">
      <p:transition spd="slow" advTm="211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BC4248B-A053-1240-A1C7-D05312F22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94" b="17924"/>
          <a:stretch/>
        </p:blipFill>
        <p:spPr>
          <a:xfrm>
            <a:off x="5772150" y="2240837"/>
            <a:ext cx="3298189" cy="2474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10319"/>
            <a:ext cx="7772400" cy="1143000"/>
          </a:xfrm>
        </p:spPr>
        <p:txBody>
          <a:bodyPr/>
          <a:lstStyle/>
          <a:p>
            <a:r>
              <a:rPr lang="en-US" altLang="zh-CN" dirty="0"/>
              <a:t>Objective:</a:t>
            </a:r>
            <a:r>
              <a:rPr lang="zh-CN" altLang="en-US" dirty="0"/>
              <a:t> </a:t>
            </a:r>
            <a:r>
              <a:rPr lang="en-SG" dirty="0"/>
              <a:t>Attributed Random Walk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01" y="1973763"/>
                <a:ext cx="5844240" cy="4256048"/>
              </a:xfr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altLang="zh-CN" dirty="0" err="1"/>
                  <a:t>w.p.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stops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current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w.p.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jumps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</a:t>
                </a:r>
              </a:p>
              <a:p>
                <a:pPr lvl="2"/>
                <a:r>
                  <a:rPr lang="en-US" altLang="zh-CN" dirty="0" err="1">
                    <a:solidFill>
                      <a:schemeClr val="tx1"/>
                    </a:solidFill>
                  </a:rPr>
                  <a:t>w.p.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via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attribute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w.p.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.p.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out-neighbor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w.p.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01" y="1973763"/>
                <a:ext cx="5844240" cy="4256048"/>
              </a:xfrm>
              <a:blipFill>
                <a:blip r:embed="rId4"/>
                <a:stretch>
                  <a:fillRect l="-1515" t="-11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8B978C4D-769F-2141-916F-FFB9E90318A0}"/>
              </a:ext>
            </a:extLst>
          </p:cNvPr>
          <p:cNvSpPr/>
          <p:nvPr/>
        </p:nvSpPr>
        <p:spPr bwMode="auto">
          <a:xfrm>
            <a:off x="7314752" y="3440151"/>
            <a:ext cx="413045" cy="42147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8C5F2B-E1BB-984A-8FBB-72BF7EC0661C}"/>
              </a:ext>
            </a:extLst>
          </p:cNvPr>
          <p:cNvSpPr/>
          <p:nvPr/>
        </p:nvSpPr>
        <p:spPr bwMode="auto">
          <a:xfrm>
            <a:off x="6235165" y="4167528"/>
            <a:ext cx="413045" cy="42147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82708C-5DD1-B64B-B709-F65884E8BAED}"/>
              </a:ext>
            </a:extLst>
          </p:cNvPr>
          <p:cNvCxnSpPr>
            <a:cxnSpLocks/>
          </p:cNvCxnSpPr>
          <p:nvPr/>
        </p:nvCxnSpPr>
        <p:spPr bwMode="auto">
          <a:xfrm flipH="1">
            <a:off x="6670792" y="3939371"/>
            <a:ext cx="816259" cy="500401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83007-B22F-314F-8980-5752F7E9C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2" r="8714" b="23763"/>
          <a:stretch/>
        </p:blipFill>
        <p:spPr>
          <a:xfrm>
            <a:off x="6378753" y="4517514"/>
            <a:ext cx="1519480" cy="33003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C7BF34-CC7A-B547-8E7E-D162538095B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90855" y="3406699"/>
            <a:ext cx="346231" cy="82071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B4F4898-D758-0347-92BD-CC103559086C}"/>
              </a:ext>
            </a:extLst>
          </p:cNvPr>
          <p:cNvSpPr/>
          <p:nvPr/>
        </p:nvSpPr>
        <p:spPr bwMode="auto">
          <a:xfrm>
            <a:off x="6690731" y="3300334"/>
            <a:ext cx="288000" cy="288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960FA-5318-A245-9C35-4E4FE5E816A5}"/>
              </a:ext>
            </a:extLst>
          </p:cNvPr>
          <p:cNvSpPr/>
          <p:nvPr/>
        </p:nvSpPr>
        <p:spPr bwMode="auto">
          <a:xfrm>
            <a:off x="5896503" y="2973790"/>
            <a:ext cx="413045" cy="42147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3E68F3-264B-A94D-8BF5-D3C2B39056D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43561" y="3154925"/>
            <a:ext cx="357348" cy="145409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EF331D3E-C815-034F-8A13-64960C665E0E}"/>
              </a:ext>
            </a:extLst>
          </p:cNvPr>
          <p:cNvSpPr/>
          <p:nvPr/>
        </p:nvSpPr>
        <p:spPr bwMode="auto">
          <a:xfrm rot="1885827">
            <a:off x="7403589" y="3210228"/>
            <a:ext cx="475717" cy="557084"/>
          </a:xfrm>
          <a:prstGeom prst="circular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219FC70-DE76-2F4F-8542-89387B8776ED}"/>
              </a:ext>
            </a:extLst>
          </p:cNvPr>
          <p:cNvSpPr/>
          <p:nvPr/>
        </p:nvSpPr>
        <p:spPr bwMode="auto">
          <a:xfrm>
            <a:off x="3522329" y="4551282"/>
            <a:ext cx="501031" cy="600858"/>
          </a:xfrm>
          <a:prstGeom prst="downArrow">
            <a:avLst/>
          </a:prstGeom>
          <a:solidFill>
            <a:srgbClr val="1F497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9FE511-6383-694A-B053-6A4B464A5AAF}"/>
              </a:ext>
            </a:extLst>
          </p:cNvPr>
          <p:cNvGrpSpPr/>
          <p:nvPr/>
        </p:nvGrpSpPr>
        <p:grpSpPr>
          <a:xfrm>
            <a:off x="746852" y="4856803"/>
            <a:ext cx="5715604" cy="691806"/>
            <a:chOff x="523829" y="4856803"/>
            <a:chExt cx="5715604" cy="6918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FCF0AF-FF80-8C4C-94A6-4B89CB232752}"/>
                </a:ext>
              </a:extLst>
            </p:cNvPr>
            <p:cNvSpPr txBox="1"/>
            <p:nvPr/>
          </p:nvSpPr>
          <p:spPr>
            <a:xfrm>
              <a:off x="523829" y="5127981"/>
              <a:ext cx="5715604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Times" pitchFamily="2" charset="0"/>
                </a:rPr>
                <a:t>The</a:t>
              </a:r>
              <a:r>
                <a:rPr lang="zh-CN" altLang="en-US" sz="3200" dirty="0">
                  <a:latin typeface="Times" pitchFamily="2" charset="0"/>
                </a:rPr>
                <a:t> </a:t>
              </a:r>
              <a:r>
                <a:rPr lang="en-US" altLang="zh-CN" sz="3200" dirty="0">
                  <a:latin typeface="Times" pitchFamily="2" charset="0"/>
                </a:rPr>
                <a:t>probability</a:t>
              </a:r>
              <a:r>
                <a:rPr lang="zh-CN" altLang="en-US" sz="3200" dirty="0">
                  <a:latin typeface="Times" pitchFamily="2" charset="0"/>
                </a:rPr>
                <a:t> </a:t>
              </a:r>
              <a:r>
                <a:rPr lang="en-US" altLang="zh-CN" sz="3200" dirty="0">
                  <a:latin typeface="Times" pitchFamily="2" charset="0"/>
                </a:rPr>
                <a:t>that</a:t>
              </a:r>
              <a:r>
                <a:rPr lang="zh-CN" altLang="en-US" sz="3200" dirty="0">
                  <a:latin typeface="Times" pitchFamily="2" charset="0"/>
                </a:rPr>
                <a:t> </a:t>
              </a:r>
              <a:r>
                <a:rPr lang="en-US" altLang="zh-CN" sz="3200" dirty="0">
                  <a:latin typeface="Times" pitchFamily="2" charset="0"/>
                </a:rPr>
                <a:t>a</a:t>
              </a:r>
              <a:r>
                <a:rPr lang="zh-CN" altLang="en-US" sz="3200" dirty="0">
                  <a:latin typeface="Times" pitchFamily="2" charset="0"/>
                </a:rPr>
                <a:t> </a:t>
              </a:r>
              <a:r>
                <a:rPr lang="en-US" altLang="zh-CN" sz="3200" dirty="0">
                  <a:latin typeface="Times" pitchFamily="2" charset="0"/>
                </a:rPr>
                <a:t>ARW</a:t>
              </a:r>
              <a:r>
                <a:rPr lang="zh-CN" altLang="en-US" sz="3200" dirty="0">
                  <a:latin typeface="Times" pitchFamily="2" charset="0"/>
                </a:rPr>
                <a:t> </a:t>
              </a:r>
              <a:r>
                <a:rPr lang="en-US" altLang="zh-CN" sz="3200" dirty="0">
                  <a:latin typeface="Times" pitchFamily="2" charset="0"/>
                </a:rPr>
                <a:t>from</a:t>
              </a:r>
              <a:r>
                <a:rPr lang="zh-CN" altLang="en-US" sz="3200" dirty="0">
                  <a:latin typeface="Times" pitchFamily="2" charset="0"/>
                </a:rPr>
                <a:t>     </a:t>
              </a:r>
              <a:r>
                <a:rPr lang="en-US" altLang="zh-CN" sz="3200" dirty="0">
                  <a:latin typeface="Times" pitchFamily="2" charset="0"/>
                </a:rPr>
                <a:t>stopping</a:t>
              </a:r>
              <a:r>
                <a:rPr lang="zh-CN" altLang="en-US" sz="3200" dirty="0">
                  <a:latin typeface="Times" pitchFamily="2" charset="0"/>
                </a:rPr>
                <a:t> </a:t>
              </a:r>
              <a:r>
                <a:rPr lang="en-US" altLang="zh-CN" sz="3200" dirty="0">
                  <a:latin typeface="Times" pitchFamily="2" charset="0"/>
                </a:rPr>
                <a:t>at</a:t>
              </a:r>
              <a:r>
                <a:rPr lang="zh-CN" altLang="en-US" sz="3200" dirty="0">
                  <a:latin typeface="Times" pitchFamily="2" charset="0"/>
                </a:rPr>
                <a:t>    </a:t>
              </a:r>
              <a:r>
                <a:rPr lang="en-US" altLang="zh-CN" sz="3200" dirty="0">
                  <a:latin typeface="Times" pitchFamily="2" charset="0"/>
                </a:rPr>
                <a:t>:</a:t>
              </a:r>
              <a:endParaRPr lang="en-US" sz="3200" dirty="0"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05D1ED6-F805-C343-B3E0-08C3D0A735AE}"/>
                    </a:ext>
                  </a:extLst>
                </p:cNvPr>
                <p:cNvSpPr/>
                <p:nvPr/>
              </p:nvSpPr>
              <p:spPr>
                <a:xfrm>
                  <a:off x="4117477" y="4856803"/>
                  <a:ext cx="482889" cy="5734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05D1ED6-F805-C343-B3E0-08C3D0A735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7477" y="4856803"/>
                  <a:ext cx="482889" cy="573427"/>
                </a:xfrm>
                <a:prstGeom prst="rect">
                  <a:avLst/>
                </a:prstGeom>
                <a:blipFill>
                  <a:blip r:embed="rId6"/>
                  <a:stretch>
                    <a:fillRect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D8BE614-2312-4A45-95D2-DE85FD124758}"/>
                    </a:ext>
                  </a:extLst>
                </p:cNvPr>
                <p:cNvSpPr/>
                <p:nvPr/>
              </p:nvSpPr>
              <p:spPr>
                <a:xfrm>
                  <a:off x="5671692" y="4858561"/>
                  <a:ext cx="468782" cy="604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D8BE614-2312-4A45-95D2-DE85FD1247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692" y="4858561"/>
                  <a:ext cx="468782" cy="604909"/>
                </a:xfrm>
                <a:prstGeom prst="rect">
                  <a:avLst/>
                </a:prstGeom>
                <a:blipFill>
                  <a:blip r:embed="rId7"/>
                  <a:stretch>
                    <a:fillRect b="-346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07548F-46DB-C14B-BFEA-F5E76C507816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30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6B4F759F-60F7-4342-BD3F-8FC068075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5" descr="Full_Colour_Thumb">
              <a:extLst>
                <a:ext uri="{FF2B5EF4-FFF2-40B4-BE49-F238E27FC236}">
                  <a16:creationId xmlns:a16="http://schemas.microsoft.com/office/drawing/2014/main" id="{23020E8E-D1A3-5A49-A314-016CB5FFE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4" descr="Image result for hbku logo">
              <a:extLst>
                <a:ext uri="{FF2B5EF4-FFF2-40B4-BE49-F238E27FC236}">
                  <a16:creationId xmlns:a16="http://schemas.microsoft.com/office/drawing/2014/main" id="{855A3E6B-4BCC-7343-8276-0035F8037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 descr="Logo">
              <a:extLst>
                <a:ext uri="{FF2B5EF4-FFF2-40B4-BE49-F238E27FC236}">
                  <a16:creationId xmlns:a16="http://schemas.microsoft.com/office/drawing/2014/main" id="{7484C8FA-FE5C-3B40-AD85-0D9C97A4F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A62E8-65B1-B14B-BEB1-706FE72163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852" y="5721134"/>
            <a:ext cx="8058972" cy="4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54922"/>
            <a:ext cx="8112512" cy="1143000"/>
          </a:xfrm>
        </p:spPr>
        <p:txBody>
          <a:bodyPr/>
          <a:lstStyle/>
          <a:p>
            <a:r>
              <a:rPr lang="en-US" altLang="zh-CN" dirty="0"/>
              <a:t>Objective: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SG" dirty="0"/>
              <a:t>Attributed Multi-Hop Conductance</a:t>
            </a:r>
            <a:r>
              <a:rPr lang="zh-CN" altLang="en-US" dirty="0"/>
              <a:t> </a:t>
            </a:r>
            <a:r>
              <a:rPr lang="en-US" altLang="zh-CN" dirty="0"/>
              <a:t>(AAMC)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3AD8-CA9A-3D4D-8F3F-092CA67A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1820"/>
            <a:ext cx="7772400" cy="4256048"/>
          </a:xfrm>
        </p:spPr>
        <p:txBody>
          <a:bodyPr/>
          <a:lstStyle/>
          <a:p>
            <a:r>
              <a:rPr lang="en-US" sz="2400" dirty="0"/>
              <a:t>C</a:t>
            </a:r>
            <a:r>
              <a:rPr lang="en-US" altLang="zh-CN" sz="2400" dirty="0"/>
              <a:t>onductance</a:t>
            </a:r>
          </a:p>
          <a:p>
            <a:pPr marL="0" indent="0">
              <a:buNone/>
            </a:pP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600" dirty="0"/>
          </a:p>
          <a:p>
            <a:r>
              <a:rPr lang="en-US" altLang="zh-CN" sz="2400" dirty="0"/>
              <a:t>AAMC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F4B635-194F-B24D-8976-3D870615B843}"/>
              </a:ext>
            </a:extLst>
          </p:cNvPr>
          <p:cNvCxnSpPr/>
          <p:nvPr/>
        </p:nvCxnSpPr>
        <p:spPr bwMode="auto">
          <a:xfrm>
            <a:off x="5241073" y="1949666"/>
            <a:ext cx="0" cy="4596100"/>
          </a:xfrm>
          <a:prstGeom prst="line">
            <a:avLst/>
          </a:prstGeom>
          <a:ln w="19050">
            <a:solidFill>
              <a:schemeClr val="accent2">
                <a:shade val="95000"/>
                <a:satMod val="105000"/>
                <a:alpha val="32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B66123-E41F-9147-90AF-E9854EAA4D9E}"/>
              </a:ext>
            </a:extLst>
          </p:cNvPr>
          <p:cNvGrpSpPr/>
          <p:nvPr/>
        </p:nvGrpSpPr>
        <p:grpSpPr>
          <a:xfrm>
            <a:off x="5437319" y="5034803"/>
            <a:ext cx="3604890" cy="1378168"/>
            <a:chOff x="5437319" y="5034803"/>
            <a:chExt cx="3604890" cy="137816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51B1C2-3DA4-6D4B-9214-061CC591259E}"/>
                </a:ext>
              </a:extLst>
            </p:cNvPr>
            <p:cNvSpPr/>
            <p:nvPr/>
          </p:nvSpPr>
          <p:spPr>
            <a:xfrm>
              <a:off x="5457883" y="5034803"/>
              <a:ext cx="3053237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Times" pitchFamily="2" charset="0"/>
                </a:rPr>
                <a:t>Avg.</a:t>
              </a:r>
              <a:r>
                <a:rPr lang="zh-CN" altLang="en-US" sz="2800" dirty="0">
                  <a:latin typeface="Times" pitchFamily="2" charset="0"/>
                </a:rPr>
                <a:t> </a:t>
              </a:r>
              <a:r>
                <a:rPr lang="en-SG" sz="2800" dirty="0">
                  <a:latin typeface="Times" pitchFamily="2" charset="0"/>
                </a:rPr>
                <a:t>conductance</a:t>
              </a:r>
              <a:r>
                <a:rPr lang="en-US" altLang="zh-CN" sz="2800" dirty="0">
                  <a:latin typeface="Times" pitchFamily="2" charset="0"/>
                </a:rPr>
                <a:t>:</a:t>
              </a:r>
            </a:p>
            <a:p>
              <a:r>
                <a:rPr lang="zh-CN" altLang="en-US" sz="2800" dirty="0">
                  <a:latin typeface="Times" pitchFamily="2" charset="0"/>
                </a:rPr>
                <a:t>     </a:t>
              </a:r>
              <a:r>
                <a:rPr lang="en-US" altLang="zh-CN" sz="2800" dirty="0">
                  <a:latin typeface="Times" pitchFamily="2" charset="0"/>
                </a:rPr>
                <a:t>(a)</a:t>
              </a:r>
              <a:r>
                <a:rPr lang="zh-CN" altLang="en-US" sz="2800" dirty="0">
                  <a:latin typeface="Times" pitchFamily="2" charset="0"/>
                </a:rPr>
                <a:t> </a:t>
              </a:r>
              <a:r>
                <a:rPr lang="en-US" altLang="zh-CN" sz="2800" dirty="0">
                  <a:latin typeface="Times" pitchFamily="2" charset="0"/>
                </a:rPr>
                <a:t>4/12;</a:t>
              </a:r>
              <a:r>
                <a:rPr lang="zh-CN" altLang="en-US" sz="2800" dirty="0">
                  <a:latin typeface="Times" pitchFamily="2" charset="0"/>
                </a:rPr>
                <a:t>      </a:t>
              </a:r>
              <a:r>
                <a:rPr lang="en-US" altLang="zh-CN" sz="2800" dirty="0">
                  <a:latin typeface="Times" pitchFamily="2" charset="0"/>
                </a:rPr>
                <a:t>&lt;</a:t>
              </a:r>
              <a:r>
                <a:rPr lang="zh-CN" altLang="en-US" sz="2800" dirty="0">
                  <a:latin typeface="Times" pitchFamily="2" charset="0"/>
                </a:rPr>
                <a:t>      </a:t>
              </a:r>
              <a:r>
                <a:rPr lang="en-US" altLang="zh-CN" sz="2800" dirty="0">
                  <a:latin typeface="Times" pitchFamily="2" charset="0"/>
                </a:rPr>
                <a:t>(b)</a:t>
              </a:r>
              <a:r>
                <a:rPr lang="zh-CN" altLang="en-US" sz="2800" dirty="0">
                  <a:latin typeface="Times" pitchFamily="2" charset="0"/>
                </a:rPr>
                <a:t> </a:t>
              </a:r>
              <a:r>
                <a:rPr lang="en-US" altLang="zh-CN" sz="2800" dirty="0">
                  <a:latin typeface="Times" pitchFamily="2" charset="0"/>
                </a:rPr>
                <a:t>4/10.</a:t>
              </a:r>
              <a:endParaRPr lang="en-US" sz="2800" dirty="0">
                <a:latin typeface="Times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5154B3-7C7A-E54B-A52B-384724412B51}"/>
                </a:ext>
              </a:extLst>
            </p:cNvPr>
            <p:cNvSpPr/>
            <p:nvPr/>
          </p:nvSpPr>
          <p:spPr>
            <a:xfrm>
              <a:off x="5437319" y="5746122"/>
              <a:ext cx="3053237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Times" pitchFamily="2" charset="0"/>
                </a:rPr>
                <a:t>AAMC:</a:t>
              </a:r>
            </a:p>
            <a:p>
              <a:r>
                <a:rPr lang="zh-CN" altLang="en-US" sz="2800" dirty="0">
                  <a:latin typeface="Times" pitchFamily="2" charset="0"/>
                </a:rPr>
                <a:t>    </a:t>
              </a:r>
              <a:r>
                <a:rPr lang="en-US" altLang="zh-CN" sz="2800" dirty="0">
                  <a:latin typeface="Times" pitchFamily="2" charset="0"/>
                </a:rPr>
                <a:t>(a)</a:t>
              </a:r>
              <a:r>
                <a:rPr lang="zh-CN" altLang="en-US" sz="2800" dirty="0">
                  <a:latin typeface="Times" pitchFamily="2" charset="0"/>
                </a:rPr>
                <a:t> </a:t>
              </a:r>
              <a:r>
                <a:rPr lang="en-US" altLang="zh-CN" sz="2800" dirty="0">
                  <a:latin typeface="Times" pitchFamily="2" charset="0"/>
                </a:rPr>
                <a:t>0.123;</a:t>
              </a:r>
              <a:r>
                <a:rPr lang="zh-CN" altLang="en-US" sz="2800" dirty="0">
                  <a:latin typeface="Times" pitchFamily="2" charset="0"/>
                </a:rPr>
                <a:t>      </a:t>
              </a:r>
              <a:r>
                <a:rPr lang="en-US" altLang="zh-CN" sz="2800" dirty="0">
                  <a:latin typeface="Times" pitchFamily="2" charset="0"/>
                </a:rPr>
                <a:t>&gt;</a:t>
              </a:r>
              <a:r>
                <a:rPr lang="zh-CN" altLang="en-US" sz="2800" dirty="0">
                  <a:latin typeface="Times" pitchFamily="2" charset="0"/>
                </a:rPr>
                <a:t>      </a:t>
              </a:r>
              <a:r>
                <a:rPr lang="en-US" altLang="zh-CN" sz="2800" dirty="0">
                  <a:latin typeface="Times" pitchFamily="2" charset="0"/>
                </a:rPr>
                <a:t>(b)</a:t>
              </a:r>
              <a:r>
                <a:rPr lang="zh-CN" altLang="en-US" sz="2800" dirty="0">
                  <a:latin typeface="Times" pitchFamily="2" charset="0"/>
                </a:rPr>
                <a:t> </a:t>
              </a:r>
              <a:r>
                <a:rPr lang="en-US" altLang="zh-CN" sz="2800" dirty="0">
                  <a:latin typeface="Times" pitchFamily="2" charset="0"/>
                </a:rPr>
                <a:t>0.105.</a:t>
              </a:r>
              <a:endParaRPr lang="en-US" sz="2800" dirty="0">
                <a:latin typeface="Times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39F13-18B0-5C40-B2B1-4906C56F59EB}"/>
                </a:ext>
              </a:extLst>
            </p:cNvPr>
            <p:cNvSpPr/>
            <p:nvPr/>
          </p:nvSpPr>
          <p:spPr>
            <a:xfrm>
              <a:off x="8549766" y="593706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3600" dirty="0">
                  <a:solidFill>
                    <a:srgbClr val="FF0000"/>
                  </a:solidFill>
                  <a:latin typeface="Helvetica Neue" panose="02000503000000020004" pitchFamily="2" charset="0"/>
                </a:rPr>
                <a:t>✓</a:t>
              </a:r>
              <a:endParaRPr lang="en-SG" sz="3600" b="0" i="0" dirty="0">
                <a:solidFill>
                  <a:srgbClr val="FF0000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8590E4-8F33-D941-845F-38DD2BD4E515}"/>
                </a:ext>
              </a:extLst>
            </p:cNvPr>
            <p:cNvSpPr/>
            <p:nvPr/>
          </p:nvSpPr>
          <p:spPr>
            <a:xfrm>
              <a:off x="8511288" y="523205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3600" dirty="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09D09A-79F5-A44F-8002-85AE47F038A6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30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A9E19E32-2BF2-A94F-8434-61DEB21C5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5" descr="Full_Colour_Thumb">
              <a:extLst>
                <a:ext uri="{FF2B5EF4-FFF2-40B4-BE49-F238E27FC236}">
                  <a16:creationId xmlns:a16="http://schemas.microsoft.com/office/drawing/2014/main" id="{14FD9D23-AEA3-EB46-905A-41424F3D1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4" descr="Image result for hbku logo">
              <a:extLst>
                <a:ext uri="{FF2B5EF4-FFF2-40B4-BE49-F238E27FC236}">
                  <a16:creationId xmlns:a16="http://schemas.microsoft.com/office/drawing/2014/main" id="{E436CF64-6358-5F4E-ADFF-21B0B2650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Logo">
              <a:extLst>
                <a:ext uri="{FF2B5EF4-FFF2-40B4-BE49-F238E27FC236}">
                  <a16:creationId xmlns:a16="http://schemas.microsoft.com/office/drawing/2014/main" id="{92FF2B8D-1C42-904D-876A-4E5DADA07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7F7CAA-3073-194B-86E2-A39C78E76477}"/>
              </a:ext>
            </a:extLst>
          </p:cNvPr>
          <p:cNvGrpSpPr/>
          <p:nvPr/>
        </p:nvGrpSpPr>
        <p:grpSpPr>
          <a:xfrm>
            <a:off x="5426925" y="1984353"/>
            <a:ext cx="3511826" cy="3054247"/>
            <a:chOff x="5426925" y="1984353"/>
            <a:chExt cx="3511826" cy="30542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A83FE0-9C2E-7243-8300-0FE0C4B2815F}"/>
                </a:ext>
              </a:extLst>
            </p:cNvPr>
            <p:cNvSpPr/>
            <p:nvPr/>
          </p:nvSpPr>
          <p:spPr>
            <a:xfrm>
              <a:off x="5615352" y="3703642"/>
              <a:ext cx="29674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" pitchFamily="2" charset="0"/>
                </a:rPr>
                <a:t>v</a:t>
              </a:r>
              <a:r>
                <a:rPr lang="en-US" altLang="zh-CN" b="0" dirty="0">
                  <a:latin typeface="Times" pitchFamily="2" charset="0"/>
                </a:rPr>
                <a:t>4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is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mutually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connected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to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&amp;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endParaRPr lang="en-SG" altLang="zh-CN" b="0" dirty="0">
                <a:latin typeface="Times" pitchFamily="2" charset="0"/>
              </a:endParaRPr>
            </a:p>
            <a:p>
              <a:pPr algn="ctr"/>
              <a:r>
                <a:rPr lang="en-US" altLang="zh-CN" b="0" dirty="0">
                  <a:latin typeface="Times" pitchFamily="2" charset="0"/>
                </a:rPr>
                <a:t>shares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3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attributes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with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v2,</a:t>
              </a:r>
              <a:r>
                <a:rPr lang="zh-CN" altLang="en-US" b="0" dirty="0">
                  <a:latin typeface="Times" pitchFamily="2" charset="0"/>
                </a:rPr>
                <a:t> </a:t>
              </a:r>
              <a:r>
                <a:rPr lang="en-US" altLang="zh-CN" b="0" dirty="0">
                  <a:latin typeface="Times" pitchFamily="2" charset="0"/>
                </a:rPr>
                <a:t>v3</a:t>
              </a:r>
              <a:endParaRPr lang="en-US" dirty="0">
                <a:latin typeface="Times" pitchFamily="2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E9B49B-9034-2E4A-ACF5-0D3BA8EC66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82772" y="4321591"/>
              <a:ext cx="0" cy="249042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58E61F-1849-9144-8114-CB5AF92E9AFC}"/>
                </a:ext>
              </a:extLst>
            </p:cNvPr>
            <p:cNvSpPr/>
            <p:nvPr/>
          </p:nvSpPr>
          <p:spPr>
            <a:xfrm>
              <a:off x="5976587" y="4453825"/>
              <a:ext cx="22462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v2,</a:t>
              </a:r>
              <a:r>
                <a:rPr lang="zh-CN" altLang="en-US" dirty="0">
                  <a:solidFill>
                    <a:srgbClr val="FF0000"/>
                  </a:solidFill>
                  <a:latin typeface="Times" pitchFamily="2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v3</a:t>
              </a:r>
              <a:r>
                <a:rPr lang="zh-CN" altLang="en-US" dirty="0">
                  <a:solidFill>
                    <a:srgbClr val="FF0000"/>
                  </a:solidFill>
                  <a:latin typeface="Times" pitchFamily="2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&amp;</a:t>
              </a:r>
              <a:r>
                <a:rPr lang="zh-CN" altLang="en-US" dirty="0">
                  <a:solidFill>
                    <a:srgbClr val="FF0000"/>
                  </a:solidFill>
                  <a:latin typeface="Times" pitchFamily="2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v4</a:t>
              </a:r>
              <a:r>
                <a:rPr lang="zh-CN" altLang="en-US" dirty="0">
                  <a:solidFill>
                    <a:srgbClr val="FF0000"/>
                  </a:solidFill>
                  <a:latin typeface="Times" pitchFamily="2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should</a:t>
              </a:r>
              <a:r>
                <a:rPr lang="zh-CN" altLang="en-US" dirty="0">
                  <a:solidFill>
                    <a:srgbClr val="FF0000"/>
                  </a:solidFill>
                  <a:latin typeface="Times" pitchFamily="2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be</a:t>
              </a:r>
              <a:r>
                <a:rPr lang="zh-CN" altLang="en-US" dirty="0">
                  <a:solidFill>
                    <a:srgbClr val="FF0000"/>
                  </a:solidFill>
                  <a:latin typeface="Times" pitchFamily="2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in</a:t>
              </a:r>
              <a:r>
                <a:rPr lang="zh-CN" altLang="en-US" dirty="0">
                  <a:solidFill>
                    <a:srgbClr val="FF0000"/>
                  </a:solidFill>
                  <a:latin typeface="Times" pitchFamily="2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the</a:t>
              </a:r>
              <a:r>
                <a:rPr lang="zh-CN" altLang="en-US" dirty="0">
                  <a:solidFill>
                    <a:srgbClr val="FF0000"/>
                  </a:solidFill>
                  <a:latin typeface="Times" pitchFamily="2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same</a:t>
              </a:r>
              <a:r>
                <a:rPr lang="zh-CN" altLang="en-US" dirty="0">
                  <a:solidFill>
                    <a:srgbClr val="FF0000"/>
                  </a:solidFill>
                  <a:latin typeface="Times" pitchFamily="2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" pitchFamily="2" charset="0"/>
                </a:rPr>
                <a:t>cluster</a:t>
              </a:r>
              <a:endParaRPr lang="en-US" dirty="0">
                <a:solidFill>
                  <a:srgbClr val="FF0000"/>
                </a:solidFill>
                <a:latin typeface="Times" pitchFamily="2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7656CE-34CB-4E42-B285-7F7638AFF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6925" y="1984353"/>
              <a:ext cx="3511826" cy="16192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E58D6-1362-7F4E-986D-CA7A0C3C3123}"/>
              </a:ext>
            </a:extLst>
          </p:cNvPr>
          <p:cNvGrpSpPr/>
          <p:nvPr/>
        </p:nvGrpSpPr>
        <p:grpSpPr>
          <a:xfrm>
            <a:off x="769439" y="2385846"/>
            <a:ext cx="4410182" cy="1917481"/>
            <a:chOff x="769439" y="2385846"/>
            <a:chExt cx="4410182" cy="191748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93DB8E-9B10-A945-8332-F0CC6B6A3BA0}"/>
                </a:ext>
              </a:extLst>
            </p:cNvPr>
            <p:cNvSpPr/>
            <p:nvPr/>
          </p:nvSpPr>
          <p:spPr>
            <a:xfrm>
              <a:off x="769439" y="2385846"/>
              <a:ext cx="44101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|cut(C)|:</a:t>
              </a:r>
              <a:r>
                <a:rPr lang="zh-CN" altLang="en-US" dirty="0"/>
                <a:t> </a:t>
              </a:r>
              <a:r>
                <a:rPr lang="en-US" altLang="zh-CN" dirty="0"/>
                <a:t>#edges</a:t>
              </a:r>
              <a:r>
                <a:rPr lang="zh-CN" altLang="en-US" dirty="0"/>
                <a:t> </a:t>
              </a:r>
              <a:r>
                <a:rPr lang="en-US" altLang="zh-CN" dirty="0"/>
                <a:t>crossing</a:t>
              </a:r>
              <a:r>
                <a:rPr lang="zh-CN" altLang="en-US" dirty="0"/>
                <a:t> </a:t>
              </a:r>
              <a:r>
                <a:rPr lang="en-US" altLang="zh-CN" dirty="0"/>
                <a:t>C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other</a:t>
              </a:r>
              <a:r>
                <a:rPr lang="zh-CN" altLang="en-US" dirty="0"/>
                <a:t> </a:t>
              </a:r>
              <a:r>
                <a:rPr lang="en-US" altLang="zh-CN" dirty="0"/>
                <a:t>clusters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540C79-475F-124D-959D-382DFDD0AD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83725" y="3871211"/>
              <a:ext cx="0" cy="249042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3131AC-9472-3B4A-8416-72C7E0EACC46}"/>
                </a:ext>
              </a:extLst>
            </p:cNvPr>
            <p:cNvSpPr/>
            <p:nvPr/>
          </p:nvSpPr>
          <p:spPr>
            <a:xfrm>
              <a:off x="1462998" y="3964773"/>
              <a:ext cx="28648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ratio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edges</a:t>
              </a:r>
              <a:r>
                <a:rPr lang="zh-CN" altLang="en-US" dirty="0"/>
                <a:t> </a:t>
              </a:r>
              <a:r>
                <a:rPr lang="en-US" altLang="zh-CN" dirty="0"/>
                <a:t>crossing</a:t>
              </a:r>
              <a:r>
                <a:rPr lang="zh-CN" altLang="en-US" dirty="0"/>
                <a:t> </a:t>
              </a:r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11D30B-65EF-8F46-B845-CA28B879B132}"/>
                </a:ext>
              </a:extLst>
            </p:cNvPr>
            <p:cNvSpPr/>
            <p:nvPr/>
          </p:nvSpPr>
          <p:spPr>
            <a:xfrm>
              <a:off x="769439" y="2807331"/>
              <a:ext cx="33121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|vol(C)|:</a:t>
              </a:r>
              <a:r>
                <a:rPr lang="zh-CN" altLang="en-US" dirty="0"/>
                <a:t> </a:t>
              </a:r>
              <a:r>
                <a:rPr lang="en-US" altLang="zh-CN" dirty="0"/>
                <a:t>#edges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nodes</a:t>
              </a:r>
              <a:r>
                <a:rPr lang="zh-CN" altLang="en-US" dirty="0"/>
                <a:t> </a:t>
              </a:r>
              <a:r>
                <a:rPr lang="en-US" altLang="zh-CN" dirty="0"/>
                <a:t>within</a:t>
              </a:r>
              <a:r>
                <a:rPr lang="zh-CN" altLang="en-US" dirty="0"/>
                <a:t> </a:t>
              </a:r>
              <a:r>
                <a:rPr lang="en-US" altLang="zh-CN" dirty="0"/>
                <a:t>C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BC775C-603F-CB44-B6DE-17162F247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7277" y="3265224"/>
              <a:ext cx="3312120" cy="52348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B94449-E05C-8347-937D-29EE6822AE54}"/>
              </a:ext>
            </a:extLst>
          </p:cNvPr>
          <p:cNvGrpSpPr/>
          <p:nvPr/>
        </p:nvGrpSpPr>
        <p:grpSpPr>
          <a:xfrm>
            <a:off x="1026798" y="4983608"/>
            <a:ext cx="3814028" cy="1335052"/>
            <a:chOff x="1026798" y="4983608"/>
            <a:chExt cx="3814028" cy="133505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70AF52-CD73-8A44-9040-4093B0509D6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79971" y="5626811"/>
              <a:ext cx="0" cy="249042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382BFB-52B5-7A43-BEDB-36CB81D1677B}"/>
                </a:ext>
              </a:extLst>
            </p:cNvPr>
            <p:cNvSpPr/>
            <p:nvPr/>
          </p:nvSpPr>
          <p:spPr>
            <a:xfrm>
              <a:off x="1261374" y="5733885"/>
              <a:ext cx="324479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expected</a:t>
              </a:r>
              <a:r>
                <a:rPr lang="zh-CN" altLang="en-US" dirty="0"/>
                <a:t> </a:t>
              </a:r>
              <a:r>
                <a:rPr lang="en-US" altLang="zh-CN" dirty="0"/>
                <a:t>portion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attributed</a:t>
              </a:r>
              <a:r>
                <a:rPr lang="zh-CN" altLang="en-US" dirty="0"/>
                <a:t> </a:t>
              </a:r>
              <a:endParaRPr lang="en-SG" altLang="zh-CN" dirty="0"/>
            </a:p>
            <a:p>
              <a:pPr algn="ctr"/>
              <a:r>
                <a:rPr lang="en-US" altLang="zh-CN" dirty="0"/>
                <a:t>random</a:t>
              </a:r>
              <a:r>
                <a:rPr lang="zh-CN" altLang="en-US" dirty="0"/>
                <a:t> </a:t>
              </a:r>
              <a:r>
                <a:rPr lang="en-US" altLang="zh-CN" dirty="0"/>
                <a:t>walks</a:t>
              </a:r>
              <a:r>
                <a:rPr lang="zh-CN" altLang="en-US" dirty="0"/>
                <a:t> </a:t>
              </a:r>
              <a:r>
                <a:rPr lang="en-US" altLang="zh-CN" dirty="0"/>
                <a:t>escaping</a:t>
              </a:r>
              <a:r>
                <a:rPr lang="zh-CN" altLang="en-US" dirty="0"/>
                <a:t> </a:t>
              </a:r>
              <a:r>
                <a:rPr lang="en-US" altLang="zh-CN" dirty="0"/>
                <a:t>from</a:t>
              </a:r>
              <a:r>
                <a:rPr lang="zh-CN" altLang="en-US" dirty="0"/>
                <a:t> </a:t>
              </a:r>
              <a:r>
                <a:rPr lang="en-US" altLang="zh-CN" dirty="0"/>
                <a:t>C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96B6E9-ABCE-2945-ACBF-9F6379A3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6798" y="4983608"/>
              <a:ext cx="3814028" cy="572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53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98808"/>
            <a:ext cx="7772400" cy="1143000"/>
          </a:xfrm>
        </p:spPr>
        <p:txBody>
          <a:bodyPr/>
          <a:lstStyle/>
          <a:p>
            <a:r>
              <a:rPr lang="en-SG" dirty="0"/>
              <a:t>Objective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39951"/>
                <a:ext cx="8340945" cy="4256048"/>
              </a:xfrm>
            </p:spPr>
            <p:txBody>
              <a:bodyPr/>
              <a:lstStyle/>
              <a:p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i="1" dirty="0"/>
                  <a:t>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clusters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err="1"/>
                  <a:t>s.t.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AAMC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minimized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39951"/>
                <a:ext cx="8340945" cy="4256048"/>
              </a:xfrm>
              <a:blipFill>
                <a:blip r:embed="rId3"/>
                <a:stretch>
                  <a:fillRect l="-1065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CCDF8BA-28A9-F14C-9A76-399EF74E68BB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13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AF9A390E-4008-5A40-B40D-EBFBA4360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 descr="Full_Colour_Thumb">
              <a:extLst>
                <a:ext uri="{FF2B5EF4-FFF2-40B4-BE49-F238E27FC236}">
                  <a16:creationId xmlns:a16="http://schemas.microsoft.com/office/drawing/2014/main" id="{A25C76B4-3D7B-9D4E-9CB0-ED91564BF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 descr="Image result for hbku logo">
              <a:extLst>
                <a:ext uri="{FF2B5EF4-FFF2-40B4-BE49-F238E27FC236}">
                  <a16:creationId xmlns:a16="http://schemas.microsoft.com/office/drawing/2014/main" id="{8E9F66BA-949B-C74B-9A11-8BF3350AC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ogo">
              <a:extLst>
                <a:ext uri="{FF2B5EF4-FFF2-40B4-BE49-F238E27FC236}">
                  <a16:creationId xmlns:a16="http://schemas.microsoft.com/office/drawing/2014/main" id="{61B7A29E-8646-1449-B16C-E35F026C1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ACBC763-BC27-604A-8602-F66B7F428D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3087" y="2456937"/>
            <a:ext cx="4337824" cy="66413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A790122-346E-8F48-B89B-0AF61987DF18}"/>
              </a:ext>
            </a:extLst>
          </p:cNvPr>
          <p:cNvGrpSpPr/>
          <p:nvPr/>
        </p:nvGrpSpPr>
        <p:grpSpPr>
          <a:xfrm>
            <a:off x="837564" y="3314946"/>
            <a:ext cx="7800061" cy="2290665"/>
            <a:chOff x="837564" y="3314946"/>
            <a:chExt cx="7800061" cy="2290665"/>
          </a:xfrm>
        </p:grpSpPr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6095BB11-1841-DE4D-B54C-61AEFD66C517}"/>
                </a:ext>
              </a:extLst>
            </p:cNvPr>
            <p:cNvSpPr/>
            <p:nvPr/>
          </p:nvSpPr>
          <p:spPr bwMode="auto">
            <a:xfrm>
              <a:off x="4337824" y="3314946"/>
              <a:ext cx="468351" cy="602167"/>
            </a:xfrm>
            <a:prstGeom prst="downArrow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64" charset="-128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08CB5EA-961E-9D49-B395-0CEDEAC5A6A1}"/>
                </a:ext>
              </a:extLst>
            </p:cNvPr>
            <p:cNvGrpSpPr/>
            <p:nvPr/>
          </p:nvGrpSpPr>
          <p:grpSpPr>
            <a:xfrm>
              <a:off x="837564" y="4008039"/>
              <a:ext cx="7800061" cy="728980"/>
              <a:chOff x="1569861" y="3917113"/>
              <a:chExt cx="7800061" cy="7289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7347F33-D852-204F-A94F-D52EF7FD9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9861" y="3917113"/>
                <a:ext cx="1822450" cy="72898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F994531-4A6A-8C43-90F2-8A62ED23F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4892" y="3947298"/>
                <a:ext cx="5955030" cy="494108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D0ECD7-C9FF-D34D-9A69-EBB615B8C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51175" y="4676961"/>
              <a:ext cx="3497580" cy="9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675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49" y="620912"/>
            <a:ext cx="8268691" cy="1143000"/>
          </a:xfrm>
        </p:spPr>
        <p:txBody>
          <a:bodyPr/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9BF8DF-1733-3A43-AEEC-DF44E44F7FDB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3B177CCA-D6CB-BD4B-B784-28AC86378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0DC1173B-35EA-AD48-948A-194373BBC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71FB2E62-8A49-0D47-87C5-530A1161A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E5ABACD4-CF3F-9B43-A9F4-FC25DBC7A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A0E1B9-EE64-EC49-BCCA-A4FD21BB6EB6}"/>
              </a:ext>
            </a:extLst>
          </p:cNvPr>
          <p:cNvGrpSpPr/>
          <p:nvPr/>
        </p:nvGrpSpPr>
        <p:grpSpPr>
          <a:xfrm>
            <a:off x="658139" y="1842220"/>
            <a:ext cx="7800061" cy="1596089"/>
            <a:chOff x="658139" y="1842220"/>
            <a:chExt cx="7800061" cy="159608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64429FA-EF33-B141-8D1F-57873686ED0F}"/>
                </a:ext>
              </a:extLst>
            </p:cNvPr>
            <p:cNvGrpSpPr/>
            <p:nvPr/>
          </p:nvGrpSpPr>
          <p:grpSpPr>
            <a:xfrm>
              <a:off x="658139" y="1842220"/>
              <a:ext cx="7800061" cy="728980"/>
              <a:chOff x="1569861" y="3917113"/>
              <a:chExt cx="7800061" cy="72898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1B4441F-EA5A-E94C-88BA-DA2033410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9861" y="3917113"/>
                <a:ext cx="1822450" cy="72898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6DAC883-4D82-DC4A-961F-8DF3E5BA0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4892" y="3947298"/>
                <a:ext cx="5955030" cy="494108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F42981-EFBB-FB44-B723-8F9677B7E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3567" y="2622983"/>
              <a:ext cx="3070767" cy="815326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D04F71C-B18D-E24E-87E6-E5A2E3C2276C}"/>
              </a:ext>
            </a:extLst>
          </p:cNvPr>
          <p:cNvSpPr/>
          <p:nvPr/>
        </p:nvSpPr>
        <p:spPr>
          <a:xfrm>
            <a:off x="2052867" y="4360089"/>
            <a:ext cx="5163593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Times" pitchFamily="2" charset="0"/>
              </a:rPr>
              <a:t>optimal</a:t>
            </a:r>
            <a:r>
              <a:rPr lang="zh-CN" altLang="en-US" sz="3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" pitchFamily="2" charset="0"/>
              </a:rPr>
              <a:t>when</a:t>
            </a:r>
            <a:r>
              <a:rPr lang="zh-CN" altLang="en-US" sz="3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" pitchFamily="2" charset="0"/>
              </a:rPr>
              <a:t>F</a:t>
            </a:r>
            <a:r>
              <a:rPr lang="zh-CN" altLang="en-US" sz="3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" pitchFamily="2" charset="0"/>
              </a:rPr>
              <a:t>is</a:t>
            </a:r>
            <a:r>
              <a:rPr lang="zh-CN" altLang="en-US" sz="3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" pitchFamily="2" charset="0"/>
              </a:rPr>
              <a:t>the</a:t>
            </a:r>
            <a:r>
              <a:rPr lang="zh-CN" altLang="en-US" sz="3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" pitchFamily="2" charset="0"/>
              </a:rPr>
              <a:t>top-</a:t>
            </a:r>
            <a:r>
              <a:rPr lang="en-US" altLang="zh-CN" sz="3200" i="1" dirty="0">
                <a:solidFill>
                  <a:srgbClr val="FF0000"/>
                </a:solidFill>
                <a:latin typeface="Times" pitchFamily="2" charset="0"/>
              </a:rPr>
              <a:t>k</a:t>
            </a:r>
            <a:r>
              <a:rPr lang="zh-CN" altLang="en-US" sz="3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" pitchFamily="2" charset="0"/>
              </a:rPr>
              <a:t>eigenvectors</a:t>
            </a:r>
            <a:r>
              <a:rPr lang="zh-CN" altLang="en-US" sz="3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" pitchFamily="2" charset="0"/>
              </a:rPr>
              <a:t>of</a:t>
            </a:r>
            <a:r>
              <a:rPr lang="zh-CN" altLang="en-US" sz="32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" pitchFamily="2" charset="0"/>
              </a:rPr>
              <a:t>S</a:t>
            </a:r>
            <a:endParaRPr lang="en-US" sz="3200" dirty="0">
              <a:solidFill>
                <a:srgbClr val="FF0000"/>
              </a:solidFill>
              <a:latin typeface="Times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BA928-91ED-B346-A1AF-9E214BCEE00E}"/>
              </a:ext>
            </a:extLst>
          </p:cNvPr>
          <p:cNvGrpSpPr/>
          <p:nvPr/>
        </p:nvGrpSpPr>
        <p:grpSpPr>
          <a:xfrm>
            <a:off x="976254" y="4870653"/>
            <a:ext cx="6923651" cy="1419955"/>
            <a:chOff x="976254" y="4870653"/>
            <a:chExt cx="6923651" cy="1419955"/>
          </a:xfrm>
        </p:grpSpPr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9FF0FA1A-C4CA-7E42-997F-7E18BF59976D}"/>
                </a:ext>
              </a:extLst>
            </p:cNvPr>
            <p:cNvSpPr/>
            <p:nvPr/>
          </p:nvSpPr>
          <p:spPr bwMode="auto">
            <a:xfrm>
              <a:off x="4320540" y="4870653"/>
              <a:ext cx="439094" cy="494109"/>
            </a:xfrm>
            <a:prstGeom prst="downArrow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64" charset="-128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E15DF09-BD4A-9246-9A3C-F1DBCA51FE3B}"/>
                </a:ext>
              </a:extLst>
            </p:cNvPr>
            <p:cNvGrpSpPr/>
            <p:nvPr/>
          </p:nvGrpSpPr>
          <p:grpSpPr>
            <a:xfrm>
              <a:off x="976254" y="5270881"/>
              <a:ext cx="6923651" cy="1019727"/>
              <a:chOff x="976254" y="5404694"/>
              <a:chExt cx="6923651" cy="1019727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89EF7A5-D62D-1144-835C-39E3150D0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6943" y="5542898"/>
                <a:ext cx="1191013" cy="303167"/>
              </a:xfrm>
              <a:prstGeom prst="rect">
                <a:avLst/>
              </a:prstGeom>
            </p:spPr>
          </p:pic>
          <p:sp>
            <p:nvSpPr>
              <p:cNvPr id="41" name="Decagon 40">
                <a:extLst>
                  <a:ext uri="{FF2B5EF4-FFF2-40B4-BE49-F238E27FC236}">
                    <a16:creationId xmlns:a16="http://schemas.microsoft.com/office/drawing/2014/main" id="{53C4DD8C-A7BC-C14F-8146-2B756108F805}"/>
                  </a:ext>
                </a:extLst>
              </p:cNvPr>
              <p:cNvSpPr/>
              <p:nvPr/>
            </p:nvSpPr>
            <p:spPr bwMode="auto">
              <a:xfrm>
                <a:off x="976254" y="5735894"/>
                <a:ext cx="486786" cy="459310"/>
              </a:xfrm>
              <a:prstGeom prst="decagon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wordArtVert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3200" b="1" dirty="0">
                    <a:solidFill>
                      <a:srgbClr val="FF0000"/>
                    </a:solidFill>
                    <a:latin typeface="Arial" charset="0"/>
                    <a:ea typeface="ＭＳ Ｐゴシック" pitchFamily="64" charset="-128"/>
                  </a:rPr>
                  <a:t>2</a:t>
                </a:r>
                <a:endParaRPr kumimoji="0" lang="en-US" sz="3200" b="1" i="0" u="none" strike="noStrike" cap="none" normalizeH="0" baseline="-2500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019CA63-2394-884C-9940-06FA62C12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23140" y="6001909"/>
                <a:ext cx="5876765" cy="422512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78F3850-FBCC-B542-BB38-2F54BCD282C5}"/>
                  </a:ext>
                </a:extLst>
              </p:cNvPr>
              <p:cNvSpPr/>
              <p:nvPr/>
            </p:nvSpPr>
            <p:spPr>
              <a:xfrm>
                <a:off x="2064018" y="5404694"/>
                <a:ext cx="4919167" cy="420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  <a:latin typeface="Times" pitchFamily="2" charset="0"/>
                  </a:rPr>
                  <a:t>find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Times" pitchFamily="2" charset="0"/>
                  </a:rPr>
                  <a:t>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Times" pitchFamily="2" charset="0"/>
                  </a:rPr>
                  <a:t>Y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Times" pitchFamily="2" charset="0"/>
                  </a:rPr>
                  <a:t>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Times" pitchFamily="2" charset="0"/>
                  </a:rPr>
                  <a:t>such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Times" pitchFamily="2" charset="0"/>
                  </a:rPr>
                  <a:t>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Times" pitchFamily="2" charset="0"/>
                  </a:rPr>
                  <a:t>that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Times" pitchFamily="2" charset="0"/>
                  </a:rPr>
                  <a:t>                 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Times" pitchFamily="2" charset="0"/>
                  </a:rPr>
                  <a:t>approximates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Times" pitchFamily="2" charset="0"/>
                  </a:rPr>
                  <a:t>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Times" pitchFamily="2" charset="0"/>
                  </a:rPr>
                  <a:t>F</a:t>
                </a:r>
                <a:endParaRPr lang="en-US" sz="3200" dirty="0">
                  <a:solidFill>
                    <a:srgbClr val="FF0000"/>
                  </a:solidFill>
                  <a:latin typeface="Times" pitchFamily="2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146495-83F7-2F45-AEA8-0CE746F78F00}"/>
              </a:ext>
            </a:extLst>
          </p:cNvPr>
          <p:cNvGrpSpPr/>
          <p:nvPr/>
        </p:nvGrpSpPr>
        <p:grpSpPr>
          <a:xfrm>
            <a:off x="976254" y="1817913"/>
            <a:ext cx="7134677" cy="2609945"/>
            <a:chOff x="976254" y="1817913"/>
            <a:chExt cx="7134677" cy="2609945"/>
          </a:xfrm>
        </p:grpSpPr>
        <p:sp>
          <p:nvSpPr>
            <p:cNvPr id="39" name="Decagon 38">
              <a:extLst>
                <a:ext uri="{FF2B5EF4-FFF2-40B4-BE49-F238E27FC236}">
                  <a16:creationId xmlns:a16="http://schemas.microsoft.com/office/drawing/2014/main" id="{9392B652-CA2E-2446-9572-02EDC216F722}"/>
                </a:ext>
              </a:extLst>
            </p:cNvPr>
            <p:cNvSpPr/>
            <p:nvPr/>
          </p:nvSpPr>
          <p:spPr bwMode="auto">
            <a:xfrm>
              <a:off x="976254" y="3968548"/>
              <a:ext cx="486786" cy="459310"/>
            </a:xfrm>
            <a:prstGeom prst="decagon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1" i="0" u="none" strike="noStrike" cap="none" normalizeH="0" baseline="-2500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ＭＳ Ｐゴシック" pitchFamily="64" charset="-128"/>
                </a:rPr>
                <a:t>1</a:t>
              </a:r>
              <a:endParaRPr kumimoji="0" lang="en-US" sz="3200" b="1" i="0" u="none" strike="noStrike" cap="none" normalizeH="0" baseline="-25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ＭＳ Ｐゴシック" pitchFamily="64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D3912D3-E6BB-7948-92AF-5D1E8B16F85C}"/>
                </a:ext>
              </a:extLst>
            </p:cNvPr>
            <p:cNvGrpSpPr/>
            <p:nvPr/>
          </p:nvGrpSpPr>
          <p:grpSpPr>
            <a:xfrm>
              <a:off x="2007147" y="1817913"/>
              <a:ext cx="6103784" cy="2532261"/>
              <a:chOff x="2007147" y="1817913"/>
              <a:chExt cx="6103784" cy="253226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7D32FC2-40F3-A34D-9D11-7452B92B544D}"/>
                  </a:ext>
                </a:extLst>
              </p:cNvPr>
              <p:cNvSpPr/>
              <p:nvPr/>
            </p:nvSpPr>
            <p:spPr>
              <a:xfrm>
                <a:off x="2208600" y="1817913"/>
                <a:ext cx="2031431" cy="1508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SG" sz="138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×</a:t>
                </a:r>
                <a:endParaRPr lang="en-US" sz="13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9DB1F0-C709-FE4B-88DB-3E722EDDB0CA}"/>
                  </a:ext>
                </a:extLst>
              </p:cNvPr>
              <p:cNvSpPr/>
              <p:nvPr/>
            </p:nvSpPr>
            <p:spPr bwMode="auto">
              <a:xfrm>
                <a:off x="3851910" y="1872405"/>
                <a:ext cx="1337310" cy="494108"/>
              </a:xfrm>
              <a:prstGeom prst="rect">
                <a:avLst/>
              </a:prstGeom>
              <a:noFill/>
              <a:ln w="57150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CB03D1B-04BD-AC4E-BD9E-A9C153CB0D94}"/>
                  </a:ext>
                </a:extLst>
              </p:cNvPr>
              <p:cNvSpPr/>
              <p:nvPr/>
            </p:nvSpPr>
            <p:spPr bwMode="auto">
              <a:xfrm>
                <a:off x="6773621" y="1862352"/>
                <a:ext cx="1337310" cy="494108"/>
              </a:xfrm>
              <a:prstGeom prst="rect">
                <a:avLst/>
              </a:prstGeom>
              <a:noFill/>
              <a:ln w="57150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3AEA1B4-DFCC-9A4D-A7C1-34DCB80E8EFC}"/>
                  </a:ext>
                </a:extLst>
              </p:cNvPr>
              <p:cNvGrpSpPr/>
              <p:nvPr/>
            </p:nvGrpSpPr>
            <p:grpSpPr>
              <a:xfrm>
                <a:off x="2007147" y="3788787"/>
                <a:ext cx="4897645" cy="561387"/>
                <a:chOff x="1019279" y="3682772"/>
                <a:chExt cx="4897645" cy="561387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D4757671-F683-9F46-8637-5D16F7D6C732}"/>
                    </a:ext>
                  </a:extLst>
                </p:cNvPr>
                <p:cNvGrpSpPr/>
                <p:nvPr/>
              </p:nvGrpSpPr>
              <p:grpSpPr>
                <a:xfrm>
                  <a:off x="1019279" y="3682772"/>
                  <a:ext cx="3006090" cy="494108"/>
                  <a:chOff x="1569861" y="3947298"/>
                  <a:chExt cx="3006090" cy="494108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88B4AD47-85D5-3E48-91E7-9461FF903D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b="40314"/>
                  <a:stretch/>
                </p:blipFill>
                <p:spPr>
                  <a:xfrm>
                    <a:off x="1569861" y="3966541"/>
                    <a:ext cx="1822450" cy="435097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3FEABF1E-C343-8047-81B9-ADA8B5330F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80503"/>
                  <a:stretch/>
                </p:blipFill>
                <p:spPr>
                  <a:xfrm>
                    <a:off x="3414892" y="3947298"/>
                    <a:ext cx="1161059" cy="49410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8EAA102-7E97-EB43-8DF3-107F56527318}"/>
                    </a:ext>
                  </a:extLst>
                </p:cNvPr>
                <p:cNvSpPr/>
                <p:nvPr/>
              </p:nvSpPr>
              <p:spPr>
                <a:xfrm flipH="1">
                  <a:off x="3973655" y="3717570"/>
                  <a:ext cx="34688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buSzPts val="2800"/>
                  </a:pPr>
                  <a:r>
                    <a:rPr lang="en-US" altLang="zh-CN" sz="2800" baseline="0" dirty="0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a:t>F</a:t>
                  </a:r>
                  <a:endParaRPr lang="en-US" altLang="zh-CN" sz="2800" baseline="0" dirty="0">
                    <a:solidFill>
                      <a:srgbClr val="262626"/>
                    </a:solidFill>
                    <a:latin typeface="Times" pitchFamily="2" charset="0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52A4AAA-BC47-8A4A-A3A9-C4F0FFFA1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7368" r="32670"/>
                <a:stretch/>
              </p:blipFill>
              <p:spPr>
                <a:xfrm>
                  <a:off x="4286248" y="3694653"/>
                  <a:ext cx="1188721" cy="494108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411BFC55-829B-8C43-815C-B36D482F04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94800"/>
                <a:stretch/>
              </p:blipFill>
              <p:spPr>
                <a:xfrm>
                  <a:off x="5607260" y="3682893"/>
                  <a:ext cx="309664" cy="494108"/>
                </a:xfrm>
                <a:prstGeom prst="rect">
                  <a:avLst/>
                </a:prstGeom>
              </p:spPr>
            </p:pic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9F3FFC-B759-3B4B-968A-A6DB6ABEB44A}"/>
                    </a:ext>
                  </a:extLst>
                </p:cNvPr>
                <p:cNvSpPr/>
                <p:nvPr/>
              </p:nvSpPr>
              <p:spPr>
                <a:xfrm flipH="1">
                  <a:off x="5348598" y="3720939"/>
                  <a:ext cx="34688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buSzPts val="2800"/>
                  </a:pPr>
                  <a:r>
                    <a:rPr lang="en-US" altLang="zh-CN" sz="2800" baseline="0" dirty="0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a:t>F</a:t>
                  </a:r>
                  <a:endParaRPr lang="en-US" altLang="zh-CN" sz="2800" baseline="0" dirty="0">
                    <a:solidFill>
                      <a:srgbClr val="262626"/>
                    </a:solidFill>
                    <a:latin typeface="Times" pitchFamily="2" charset="0"/>
                  </a:endParaRPr>
                </a:p>
              </p:txBody>
            </p:sp>
          </p:grpSp>
          <p:sp>
            <p:nvSpPr>
              <p:cNvPr id="35" name="Down Arrow 34">
                <a:extLst>
                  <a:ext uri="{FF2B5EF4-FFF2-40B4-BE49-F238E27FC236}">
                    <a16:creationId xmlns:a16="http://schemas.microsoft.com/office/drawing/2014/main" id="{FCDC8644-B2B7-214E-AAD8-1F78AB212010}"/>
                  </a:ext>
                </a:extLst>
              </p:cNvPr>
              <p:cNvSpPr/>
              <p:nvPr/>
            </p:nvSpPr>
            <p:spPr bwMode="auto">
              <a:xfrm rot="20458293">
                <a:off x="4787254" y="2469041"/>
                <a:ext cx="233435" cy="1232785"/>
              </a:xfrm>
              <a:prstGeom prst="downArrow">
                <a:avLst/>
              </a:prstGeom>
              <a:solidFill>
                <a:srgbClr val="1F497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079314F-E5B2-624C-99F7-48DBD376C0C4}"/>
                  </a:ext>
                </a:extLst>
              </p:cNvPr>
              <p:cNvSpPr/>
              <p:nvPr/>
            </p:nvSpPr>
            <p:spPr bwMode="auto">
              <a:xfrm>
                <a:off x="4999156" y="3798696"/>
                <a:ext cx="309252" cy="494108"/>
              </a:xfrm>
              <a:prstGeom prst="rect">
                <a:avLst/>
              </a:prstGeom>
              <a:noFill/>
              <a:ln w="57150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A2402A7-6052-5745-AC19-206D322F049E}"/>
                  </a:ext>
                </a:extLst>
              </p:cNvPr>
              <p:cNvSpPr/>
              <p:nvPr/>
            </p:nvSpPr>
            <p:spPr bwMode="auto">
              <a:xfrm>
                <a:off x="6336466" y="3817039"/>
                <a:ext cx="309252" cy="494108"/>
              </a:xfrm>
              <a:prstGeom prst="rect">
                <a:avLst/>
              </a:prstGeom>
              <a:noFill/>
              <a:ln w="57150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  <p:sp>
            <p:nvSpPr>
              <p:cNvPr id="54" name="Down Arrow 53">
                <a:extLst>
                  <a:ext uri="{FF2B5EF4-FFF2-40B4-BE49-F238E27FC236}">
                    <a16:creationId xmlns:a16="http://schemas.microsoft.com/office/drawing/2014/main" id="{8F25BA65-D48B-CF4A-8D1B-A1D8D52F97B3}"/>
                  </a:ext>
                </a:extLst>
              </p:cNvPr>
              <p:cNvSpPr/>
              <p:nvPr/>
            </p:nvSpPr>
            <p:spPr bwMode="auto">
              <a:xfrm rot="1701677">
                <a:off x="6682490" y="2393967"/>
                <a:ext cx="228231" cy="1391862"/>
              </a:xfrm>
              <a:prstGeom prst="downArrow">
                <a:avLst/>
              </a:prstGeom>
              <a:solidFill>
                <a:srgbClr val="1F497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613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600"/>
                <a:ext cx="7772400" cy="2059258"/>
              </a:xfrm>
            </p:spPr>
            <p:txBody>
              <a:bodyPr/>
              <a:lstStyle/>
              <a:p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top-</a:t>
                </a:r>
                <a:r>
                  <a:rPr lang="en-US" altLang="zh-CN" i="1" dirty="0"/>
                  <a:t>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eigenvectors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600"/>
                <a:ext cx="7772400" cy="2059258"/>
              </a:xfrm>
              <a:blipFill>
                <a:blip r:embed="rId3"/>
                <a:stretch>
                  <a:fillRect l="-1142"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AFF61D0-D4CE-0048-A690-831598BF3FAA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F2EEC927-FF16-2841-82B3-D9FD4369E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7C06255B-1FA7-8442-B5E0-0768F0C81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647D6E12-7145-4C45-9D75-F5887AAC0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A06E36ED-DEAF-D242-9D5D-39E03D074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B49CFF-DAA6-1D4E-94EA-0858391ACC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60" r="11121" b="5163"/>
          <a:stretch/>
        </p:blipFill>
        <p:spPr>
          <a:xfrm>
            <a:off x="2752608" y="1774602"/>
            <a:ext cx="5957052" cy="4167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904B24-CDBE-FC4C-BB27-786BF3205015}"/>
              </a:ext>
            </a:extLst>
          </p:cNvPr>
          <p:cNvGrpSpPr/>
          <p:nvPr/>
        </p:nvGrpSpPr>
        <p:grpSpPr>
          <a:xfrm>
            <a:off x="2541528" y="1088413"/>
            <a:ext cx="4060942" cy="2244809"/>
            <a:chOff x="2541528" y="1088413"/>
            <a:chExt cx="4060942" cy="224480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56D91D-89DA-734F-B32F-8172EFCF84F5}"/>
                </a:ext>
              </a:extLst>
            </p:cNvPr>
            <p:cNvSpPr/>
            <p:nvPr/>
          </p:nvSpPr>
          <p:spPr>
            <a:xfrm>
              <a:off x="3929961" y="1088413"/>
              <a:ext cx="2031431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3800" dirty="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en-US" sz="13800" dirty="0">
                <a:solidFill>
                  <a:srgbClr val="FF0000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C994DF-C8F4-F343-AFA4-A03693E45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417" b="14543"/>
            <a:stretch/>
          </p:blipFill>
          <p:spPr>
            <a:xfrm>
              <a:off x="2541528" y="2801420"/>
              <a:ext cx="4060942" cy="531802"/>
            </a:xfrm>
            <a:prstGeom prst="rect">
              <a:avLst/>
            </a:prstGeom>
          </p:spPr>
        </p:pic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8E140B10-D500-A64F-9878-CA2CAF96E918}"/>
              </a:ext>
            </a:extLst>
          </p:cNvPr>
          <p:cNvSpPr/>
          <p:nvPr/>
        </p:nvSpPr>
        <p:spPr bwMode="auto">
          <a:xfrm>
            <a:off x="4297533" y="3282601"/>
            <a:ext cx="439094" cy="494109"/>
          </a:xfrm>
          <a:prstGeom prst="downArrow">
            <a:avLst/>
          </a:prstGeom>
          <a:solidFill>
            <a:srgbClr val="1F497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52EDA-CBDD-F44C-9A73-B25C585083ED}"/>
              </a:ext>
            </a:extLst>
          </p:cNvPr>
          <p:cNvGrpSpPr/>
          <p:nvPr/>
        </p:nvGrpSpPr>
        <p:grpSpPr>
          <a:xfrm>
            <a:off x="941471" y="3707746"/>
            <a:ext cx="6839901" cy="461665"/>
            <a:chOff x="941471" y="3707746"/>
            <a:chExt cx="6839901" cy="46166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30217A-86C2-F544-82FE-A71013B2B4A8}"/>
                </a:ext>
              </a:extLst>
            </p:cNvPr>
            <p:cNvGrpSpPr/>
            <p:nvPr/>
          </p:nvGrpSpPr>
          <p:grpSpPr>
            <a:xfrm>
              <a:off x="1362627" y="3707746"/>
              <a:ext cx="6418745" cy="461665"/>
              <a:chOff x="1362627" y="4100827"/>
              <a:chExt cx="6418745" cy="46166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68E49D-C091-5142-9730-FE426B2A3569}"/>
                  </a:ext>
                </a:extLst>
              </p:cNvPr>
              <p:cNvSpPr/>
              <p:nvPr/>
            </p:nvSpPr>
            <p:spPr>
              <a:xfrm>
                <a:off x="1362627" y="4100827"/>
                <a:ext cx="64187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baseline="0" dirty="0">
                    <a:solidFill>
                      <a:srgbClr val="262626"/>
                    </a:solidFill>
                    <a:latin typeface="Cambria Math" panose="02040503050406030204" pitchFamily="18" charset="0"/>
                  </a:rPr>
                  <a:t>𝐅 </a:t>
                </a:r>
                <a:r>
                  <a:rPr lang="en-US" altLang="zh-CN" baseline="0" dirty="0">
                    <a:solidFill>
                      <a:srgbClr val="262626"/>
                    </a:solidFill>
                    <a:latin typeface="Cambria Math" panose="02040503050406030204" pitchFamily="18" charset="0"/>
                  </a:rPr>
                  <a:t>is</a:t>
                </a:r>
                <a:r>
                  <a:rPr lang="zh-CN" altLang="en-US" baseline="0" dirty="0">
                    <a:solidFill>
                      <a:srgbClr val="262626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baseline="0" dirty="0">
                    <a:solidFill>
                      <a:srgbClr val="262626"/>
                    </a:solidFill>
                    <a:latin typeface="Times" pitchFamily="2" charset="0"/>
                  </a:rPr>
                  <a:t>the</a:t>
                </a:r>
                <a:r>
                  <a:rPr lang="zh-CN" altLang="en-US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baseline="0" dirty="0">
                    <a:solidFill>
                      <a:srgbClr val="262626"/>
                    </a:solidFill>
                    <a:latin typeface="Times" pitchFamily="2" charset="0"/>
                  </a:rPr>
                  <a:t>top-k</a:t>
                </a:r>
                <a:r>
                  <a:rPr lang="zh-CN" altLang="en-US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baseline="0" dirty="0">
                    <a:solidFill>
                      <a:srgbClr val="262626"/>
                    </a:solidFill>
                    <a:latin typeface="Times" pitchFamily="2" charset="0"/>
                  </a:rPr>
                  <a:t>eigenvectors</a:t>
                </a:r>
                <a:r>
                  <a:rPr lang="zh-CN" altLang="en-US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baseline="0" dirty="0">
                    <a:solidFill>
                      <a:srgbClr val="262626"/>
                    </a:solidFill>
                    <a:latin typeface="Times" pitchFamily="2" charset="0"/>
                  </a:rPr>
                  <a:t>of</a:t>
                </a:r>
                <a:r>
                  <a:rPr lang="zh-CN" altLang="en-US" baseline="0" dirty="0">
                    <a:solidFill>
                      <a:srgbClr val="262626"/>
                    </a:solidFill>
                    <a:latin typeface="Times" pitchFamily="2" charset="0"/>
                  </a:rPr>
                  <a:t>                               </a:t>
                </a:r>
                <a:r>
                  <a:rPr lang="en-US" altLang="zh-CN" baseline="0" dirty="0">
                    <a:solidFill>
                      <a:srgbClr val="262626"/>
                    </a:solidFill>
                    <a:latin typeface="Times" pitchFamily="2" charset="0"/>
                  </a:rPr>
                  <a:t>!</a:t>
                </a:r>
                <a:endParaRPr lang="en-US" dirty="0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EE1FE04-6D6C-AB45-A3B5-A086D4A2FB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0312" t="1" r="14679" b="5144"/>
              <a:stretch/>
            </p:blipFill>
            <p:spPr>
              <a:xfrm>
                <a:off x="5129560" y="4168541"/>
                <a:ext cx="2207943" cy="326235"/>
              </a:xfrm>
              <a:prstGeom prst="rect">
                <a:avLst/>
              </a:prstGeom>
            </p:spPr>
          </p:pic>
        </p:grpSp>
        <p:pic>
          <p:nvPicPr>
            <p:cNvPr id="23" name="Graphic 22" descr="Bell with solid fill">
              <a:extLst>
                <a:ext uri="{FF2B5EF4-FFF2-40B4-BE49-F238E27FC236}">
                  <a16:creationId xmlns:a16="http://schemas.microsoft.com/office/drawing/2014/main" id="{0311DE4A-74DB-F245-BDBE-3B960509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1471" y="3714794"/>
              <a:ext cx="372766" cy="37276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BC7D71-F100-6E48-8952-E4598C477C8B}"/>
              </a:ext>
            </a:extLst>
          </p:cNvPr>
          <p:cNvGrpSpPr/>
          <p:nvPr/>
        </p:nvGrpSpPr>
        <p:grpSpPr>
          <a:xfrm>
            <a:off x="941258" y="4315954"/>
            <a:ext cx="7516942" cy="495831"/>
            <a:chOff x="941258" y="4315954"/>
            <a:chExt cx="7516942" cy="495831"/>
          </a:xfrm>
        </p:grpSpPr>
        <p:pic>
          <p:nvPicPr>
            <p:cNvPr id="24" name="Graphic 23" descr="Bell with solid fill">
              <a:extLst>
                <a:ext uri="{FF2B5EF4-FFF2-40B4-BE49-F238E27FC236}">
                  <a16:creationId xmlns:a16="http://schemas.microsoft.com/office/drawing/2014/main" id="{BA10131B-BBC0-6147-A112-F3B5E4F3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1258" y="4394832"/>
              <a:ext cx="372766" cy="372766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CDA770-A5B9-BE43-B9AF-AD3D1E343D33}"/>
                </a:ext>
              </a:extLst>
            </p:cNvPr>
            <p:cNvGrpSpPr/>
            <p:nvPr/>
          </p:nvGrpSpPr>
          <p:grpSpPr>
            <a:xfrm>
              <a:off x="1499633" y="4315954"/>
              <a:ext cx="6958567" cy="495831"/>
              <a:chOff x="1499633" y="4521694"/>
              <a:chExt cx="6958567" cy="49583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474869D-9792-0A41-AB4D-BE571A3D7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99633" y="4521694"/>
                <a:ext cx="1287633" cy="43968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EC1FEA5-06A5-6246-B783-46F246A7E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17520" y="4554586"/>
                <a:ext cx="5440680" cy="462939"/>
              </a:xfrm>
              <a:prstGeom prst="rect">
                <a:avLst/>
              </a:prstGeom>
            </p:spPr>
          </p:pic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3998846-1187-D84B-8FB4-486661F5F2E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068" b="20600"/>
          <a:stretch/>
        </p:blipFill>
        <p:spPr>
          <a:xfrm>
            <a:off x="2849981" y="5921870"/>
            <a:ext cx="3334198" cy="49410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F4B9F7-3447-4347-AB95-193B7B7A849F}"/>
              </a:ext>
            </a:extLst>
          </p:cNvPr>
          <p:cNvGrpSpPr/>
          <p:nvPr/>
        </p:nvGrpSpPr>
        <p:grpSpPr>
          <a:xfrm>
            <a:off x="948759" y="4902177"/>
            <a:ext cx="7298016" cy="952308"/>
            <a:chOff x="948759" y="4902177"/>
            <a:chExt cx="7298016" cy="952308"/>
          </a:xfrm>
        </p:grpSpPr>
        <p:pic>
          <p:nvPicPr>
            <p:cNvPr id="31" name="Graphic 30" descr="Bell with solid fill">
              <a:extLst>
                <a:ext uri="{FF2B5EF4-FFF2-40B4-BE49-F238E27FC236}">
                  <a16:creationId xmlns:a16="http://schemas.microsoft.com/office/drawing/2014/main" id="{9BF0608E-FDA0-4948-A3E2-17E16621D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8759" y="5059937"/>
              <a:ext cx="372766" cy="3727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0149EB8-AF6B-7846-A36F-D63098E5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5985" y="4902177"/>
              <a:ext cx="4572000" cy="952308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FF1BEC-2B79-0747-8095-D66C42225CB1}"/>
                </a:ext>
              </a:extLst>
            </p:cNvPr>
            <p:cNvSpPr/>
            <p:nvPr/>
          </p:nvSpPr>
          <p:spPr>
            <a:xfrm>
              <a:off x="6428230" y="4922640"/>
              <a:ext cx="181854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aseline="0" dirty="0">
                  <a:solidFill>
                    <a:srgbClr val="262626"/>
                  </a:solidFill>
                  <a:latin typeface="Times" pitchFamily="2" charset="0"/>
                </a:rPr>
                <a:t>orthogonal</a:t>
              </a:r>
              <a:r>
                <a:rPr lang="zh-CN" altLang="en-US" baseline="0" dirty="0">
                  <a:solidFill>
                    <a:srgbClr val="262626"/>
                  </a:solidFill>
                  <a:latin typeface="Times" pitchFamily="2" charset="0"/>
                </a:rPr>
                <a:t> </a:t>
              </a:r>
              <a:r>
                <a:rPr lang="en-US" altLang="zh-CN" baseline="0" dirty="0">
                  <a:solidFill>
                    <a:srgbClr val="262626"/>
                  </a:solidFill>
                  <a:latin typeface="Times" pitchFamily="2" charset="0"/>
                </a:rPr>
                <a:t>iterations</a:t>
              </a:r>
              <a:r>
                <a:rPr lang="zh-CN" altLang="en-US" baseline="0" dirty="0">
                  <a:solidFill>
                    <a:srgbClr val="262626"/>
                  </a:solidFill>
                  <a:latin typeface="Times" pitchFamily="2" charset="0"/>
                </a:rPr>
                <a:t>  </a:t>
              </a:r>
              <a:endParaRPr lang="en-US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9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56C9FF-FFEA-FA40-89F8-6DF78130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198" y="2298220"/>
            <a:ext cx="3860444" cy="605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3AD8-CA9A-3D4D-8F3F-092CA67A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9951"/>
            <a:ext cx="7772400" cy="4256048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en-SG" dirty="0" err="1"/>
              <a:t>lternative</a:t>
            </a:r>
            <a:r>
              <a:rPr lang="en-SG" dirty="0"/>
              <a:t> optimization</a:t>
            </a:r>
          </a:p>
          <a:p>
            <a:pPr lvl="1"/>
            <a:r>
              <a:rPr lang="en-SG" dirty="0"/>
              <a:t>Updating Y with X fixed</a:t>
            </a:r>
            <a:r>
              <a:rPr lang="en-US" altLang="zh-CN" dirty="0"/>
              <a:t>:</a:t>
            </a:r>
            <a:endParaRPr lang="en-SG" dirty="0"/>
          </a:p>
          <a:p>
            <a:pPr lvl="1"/>
            <a:endParaRPr lang="en-SG" sz="2000" dirty="0"/>
          </a:p>
          <a:p>
            <a:pPr lvl="1"/>
            <a:r>
              <a:rPr lang="en-SG" dirty="0"/>
              <a:t>Updating X with Y fixed</a:t>
            </a:r>
            <a:r>
              <a:rPr lang="en-US" altLang="zh-CN" dirty="0"/>
              <a:t>:</a:t>
            </a:r>
            <a:endParaRPr lang="en-SG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F61D0-D4CE-0048-A690-831598BF3FAA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F2EEC927-FF16-2841-82B3-D9FD4369E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7C06255B-1FA7-8442-B5E0-0768F0C81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647D6E12-7145-4C45-9D75-F5887AAC0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A06E36ED-DEAF-D242-9D5D-39E03D074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81050FE-4B18-9944-B3FF-3CFECFDBF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6114" y="3070651"/>
            <a:ext cx="3620666" cy="565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B6E4BA-CDDA-1544-969E-10D5F2A0FC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923" b="16675"/>
          <a:stretch/>
        </p:blipFill>
        <p:spPr>
          <a:xfrm>
            <a:off x="4783611" y="1802550"/>
            <a:ext cx="1958340" cy="5185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D36ABA0-1590-B544-A2CE-CC5279A4C3E4}"/>
              </a:ext>
            </a:extLst>
          </p:cNvPr>
          <p:cNvGrpSpPr/>
          <p:nvPr/>
        </p:nvGrpSpPr>
        <p:grpSpPr>
          <a:xfrm>
            <a:off x="968567" y="3834085"/>
            <a:ext cx="7373543" cy="2178339"/>
            <a:chOff x="968567" y="3834085"/>
            <a:chExt cx="7373543" cy="2178339"/>
          </a:xfrm>
        </p:grpSpPr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B752EABC-3397-924A-B444-912903D7D82B}"/>
                </a:ext>
              </a:extLst>
            </p:cNvPr>
            <p:cNvSpPr/>
            <p:nvPr/>
          </p:nvSpPr>
          <p:spPr bwMode="auto">
            <a:xfrm>
              <a:off x="4352453" y="3834085"/>
              <a:ext cx="439094" cy="494109"/>
            </a:xfrm>
            <a:prstGeom prst="downArrow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64" charset="-128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827341-7283-9242-8221-6F365D740A00}"/>
                </a:ext>
              </a:extLst>
            </p:cNvPr>
            <p:cNvGrpSpPr/>
            <p:nvPr/>
          </p:nvGrpSpPr>
          <p:grpSpPr>
            <a:xfrm>
              <a:off x="968567" y="4574081"/>
              <a:ext cx="7373543" cy="1438343"/>
              <a:chOff x="968567" y="4505501"/>
              <a:chExt cx="7373543" cy="143834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4F72A86-EC9F-6548-84C6-E45717E12A4C}"/>
                  </a:ext>
                </a:extLst>
              </p:cNvPr>
              <p:cNvSpPr/>
              <p:nvPr/>
            </p:nvSpPr>
            <p:spPr>
              <a:xfrm>
                <a:off x="968567" y="4811255"/>
                <a:ext cx="1013419" cy="461665"/>
              </a:xfrm>
              <a:prstGeom prst="rect">
                <a:avLst/>
              </a:prstGeom>
              <a:ln w="28575">
                <a:solidFill>
                  <a:srgbClr val="1F497D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aseline="0" dirty="0">
                    <a:solidFill>
                      <a:srgbClr val="262626"/>
                    </a:solidFill>
                    <a:latin typeface="Times" pitchFamily="2" charset="0"/>
                  </a:rPr>
                  <a:t>Find</a:t>
                </a:r>
                <a:r>
                  <a:rPr lang="zh-CN" altLang="en-US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b="1" baseline="0" dirty="0">
                    <a:solidFill>
                      <a:srgbClr val="262626"/>
                    </a:solidFill>
                    <a:latin typeface="Times" pitchFamily="2" charset="0"/>
                  </a:rPr>
                  <a:t>F</a:t>
                </a:r>
                <a:endParaRPr lang="en-US" b="1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4C4E864-AA19-1F46-9A33-638C4DECC052}"/>
                  </a:ext>
                </a:extLst>
              </p:cNvPr>
              <p:cNvSpPr/>
              <p:nvPr/>
            </p:nvSpPr>
            <p:spPr>
              <a:xfrm>
                <a:off x="2606182" y="4811255"/>
                <a:ext cx="1048685" cy="461665"/>
              </a:xfrm>
              <a:prstGeom prst="rect">
                <a:avLst/>
              </a:prstGeom>
              <a:ln w="28575">
                <a:solidFill>
                  <a:srgbClr val="1F497D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aseline="0" dirty="0">
                    <a:solidFill>
                      <a:srgbClr val="262626"/>
                    </a:solidFill>
                    <a:latin typeface="Times" pitchFamily="2" charset="0"/>
                  </a:rPr>
                  <a:t>Find</a:t>
                </a:r>
                <a:r>
                  <a:rPr lang="zh-CN" altLang="en-US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b="1" baseline="0" dirty="0">
                    <a:solidFill>
                      <a:srgbClr val="262626"/>
                    </a:solidFill>
                    <a:latin typeface="Times" pitchFamily="2" charset="0"/>
                  </a:rPr>
                  <a:t>Y</a:t>
                </a:r>
                <a:endParaRPr lang="en-US" b="1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829416A-95EE-3145-A727-CE11A3806FB8}"/>
                  </a:ext>
                </a:extLst>
              </p:cNvPr>
              <p:cNvSpPr/>
              <p:nvPr/>
            </p:nvSpPr>
            <p:spPr>
              <a:xfrm>
                <a:off x="4303876" y="4706599"/>
                <a:ext cx="1351652" cy="646331"/>
              </a:xfrm>
              <a:prstGeom prst="rect">
                <a:avLst/>
              </a:prstGeom>
              <a:ln w="28575">
                <a:solidFill>
                  <a:srgbClr val="1F497D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800" baseline="0" dirty="0">
                    <a:solidFill>
                      <a:srgbClr val="262626"/>
                    </a:solidFill>
                    <a:latin typeface="Times" pitchFamily="2" charset="0"/>
                  </a:rPr>
                  <a:t>Compute</a:t>
                </a:r>
                <a:r>
                  <a:rPr lang="zh-CN" altLang="en-US" sz="1800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endParaRPr lang="en-SG" altLang="zh-CN" sz="1800" baseline="0" dirty="0">
                  <a:solidFill>
                    <a:srgbClr val="262626"/>
                  </a:solidFill>
                  <a:latin typeface="Times" pitchFamily="2" charset="0"/>
                </a:endParaRPr>
              </a:p>
              <a:p>
                <a:pPr algn="ctr"/>
                <a:r>
                  <a:rPr lang="en-US" altLang="zh-CN" sz="1800" baseline="0" dirty="0">
                    <a:solidFill>
                      <a:srgbClr val="262626"/>
                    </a:solidFill>
                    <a:latin typeface="Times" pitchFamily="2" charset="0"/>
                  </a:rPr>
                  <a:t>AAMC</a:t>
                </a:r>
                <a:r>
                  <a:rPr lang="zh-CN" altLang="en-US" sz="1800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sz="1800" baseline="0" dirty="0">
                    <a:solidFill>
                      <a:srgbClr val="262626"/>
                    </a:solidFill>
                    <a:latin typeface="Times" pitchFamily="2" charset="0"/>
                  </a:rPr>
                  <a:t>of</a:t>
                </a:r>
                <a:r>
                  <a:rPr lang="zh-CN" altLang="en-US" sz="1800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sz="1800" b="1" baseline="0" dirty="0">
                    <a:solidFill>
                      <a:srgbClr val="262626"/>
                    </a:solidFill>
                    <a:latin typeface="Times" pitchFamily="2" charset="0"/>
                  </a:rPr>
                  <a:t>Y</a:t>
                </a:r>
                <a:endParaRPr lang="en-US" sz="1800" b="1" dirty="0"/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5638C4FD-6FB8-5C43-A43B-E2A97EDE8C34}"/>
                  </a:ext>
                </a:extLst>
              </p:cNvPr>
              <p:cNvSpPr/>
              <p:nvPr/>
            </p:nvSpPr>
            <p:spPr bwMode="auto">
              <a:xfrm rot="16200000">
                <a:off x="2151916" y="4816596"/>
                <a:ext cx="320362" cy="494109"/>
              </a:xfrm>
              <a:prstGeom prst="downArrow">
                <a:avLst/>
              </a:prstGeom>
              <a:solidFill>
                <a:srgbClr val="1F497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6D5CB483-FB4E-A341-9BCE-33A501D1CD6F}"/>
                  </a:ext>
                </a:extLst>
              </p:cNvPr>
              <p:cNvCxnSpPr>
                <a:cxnSpLocks/>
                <a:stCxn id="19" idx="2"/>
                <a:endCxn id="17" idx="2"/>
              </p:cNvCxnSpPr>
              <p:nvPr/>
            </p:nvCxnSpPr>
            <p:spPr bwMode="auto">
              <a:xfrm rot="5400000" flipH="1">
                <a:off x="3187485" y="3560713"/>
                <a:ext cx="80010" cy="3504425"/>
              </a:xfrm>
              <a:prstGeom prst="bentConnector3">
                <a:avLst>
                  <a:gd name="adj1" fmla="val -285714"/>
                </a:avLst>
              </a:prstGeom>
              <a:solidFill>
                <a:schemeClr val="accent1"/>
              </a:solidFill>
              <a:ln w="31750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Down Arrow 28">
                <a:extLst>
                  <a:ext uri="{FF2B5EF4-FFF2-40B4-BE49-F238E27FC236}">
                    <a16:creationId xmlns:a16="http://schemas.microsoft.com/office/drawing/2014/main" id="{4BAC844E-5B35-C34C-AC06-FB32E74F7536}"/>
                  </a:ext>
                </a:extLst>
              </p:cNvPr>
              <p:cNvSpPr/>
              <p:nvPr/>
            </p:nvSpPr>
            <p:spPr bwMode="auto">
              <a:xfrm rot="16200000">
                <a:off x="3826257" y="4816920"/>
                <a:ext cx="320362" cy="494109"/>
              </a:xfrm>
              <a:prstGeom prst="downArrow">
                <a:avLst/>
              </a:prstGeom>
              <a:solidFill>
                <a:srgbClr val="1F497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  <p:sp>
            <p:nvSpPr>
              <p:cNvPr id="30" name="Down Arrow 29">
                <a:extLst>
                  <a:ext uri="{FF2B5EF4-FFF2-40B4-BE49-F238E27FC236}">
                    <a16:creationId xmlns:a16="http://schemas.microsoft.com/office/drawing/2014/main" id="{0EA3C618-C0B4-BA4C-8905-DFED778A5A97}"/>
                  </a:ext>
                </a:extLst>
              </p:cNvPr>
              <p:cNvSpPr/>
              <p:nvPr/>
            </p:nvSpPr>
            <p:spPr bwMode="auto">
              <a:xfrm rot="16200000">
                <a:off x="5928965" y="4699932"/>
                <a:ext cx="320362" cy="728086"/>
              </a:xfrm>
              <a:prstGeom prst="downArrow">
                <a:avLst/>
              </a:prstGeom>
              <a:solidFill>
                <a:srgbClr val="1F497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64" charset="-128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F7ED235-82ED-D341-93BA-EC5ECCAF2422}"/>
                  </a:ext>
                </a:extLst>
              </p:cNvPr>
              <p:cNvSpPr/>
              <p:nvPr/>
            </p:nvSpPr>
            <p:spPr>
              <a:xfrm>
                <a:off x="1595134" y="5564253"/>
                <a:ext cx="3336170" cy="379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" pitchFamily="2" charset="0"/>
                  </a:rPr>
                  <a:t>no</a:t>
                </a:r>
                <a:r>
                  <a:rPr lang="zh-CN" altLang="en-US" sz="2800" dirty="0">
                    <a:latin typeface="Times" pitchFamily="2" charset="0"/>
                  </a:rPr>
                  <a:t> </a:t>
                </a:r>
                <a:r>
                  <a:rPr lang="en-US" altLang="zh-CN" sz="2800" dirty="0">
                    <a:latin typeface="Times" pitchFamily="2" charset="0"/>
                  </a:rPr>
                  <a:t>better</a:t>
                </a:r>
                <a:r>
                  <a:rPr lang="zh-CN" altLang="en-US" sz="2800" dirty="0">
                    <a:latin typeface="Times" pitchFamily="2" charset="0"/>
                  </a:rPr>
                  <a:t> </a:t>
                </a:r>
                <a:r>
                  <a:rPr lang="en-US" altLang="zh-CN" sz="2800" dirty="0">
                    <a:latin typeface="Times" pitchFamily="2" charset="0"/>
                  </a:rPr>
                  <a:t>than</a:t>
                </a:r>
                <a:r>
                  <a:rPr lang="zh-CN" altLang="en-US" sz="2800" dirty="0">
                    <a:latin typeface="Times" pitchFamily="2" charset="0"/>
                  </a:rPr>
                  <a:t> </a:t>
                </a:r>
                <a:r>
                  <a:rPr lang="en-US" altLang="zh-CN" sz="2800" dirty="0">
                    <a:latin typeface="Times" pitchFamily="2" charset="0"/>
                  </a:rPr>
                  <a:t>current</a:t>
                </a:r>
                <a:r>
                  <a:rPr lang="zh-CN" altLang="en-US" sz="2800" dirty="0">
                    <a:latin typeface="Times" pitchFamily="2" charset="0"/>
                  </a:rPr>
                  <a:t> </a:t>
                </a:r>
                <a:r>
                  <a:rPr lang="en-US" altLang="zh-CN" sz="2800" dirty="0">
                    <a:latin typeface="Times" pitchFamily="2" charset="0"/>
                  </a:rPr>
                  <a:t>best</a:t>
                </a:r>
                <a:r>
                  <a:rPr lang="zh-CN" altLang="en-US" sz="2800" dirty="0">
                    <a:latin typeface="Times" pitchFamily="2" charset="0"/>
                  </a:rPr>
                  <a:t> </a:t>
                </a:r>
                <a:r>
                  <a:rPr lang="en-US" altLang="zh-CN" sz="2800" dirty="0">
                    <a:latin typeface="Times" pitchFamily="2" charset="0"/>
                  </a:rPr>
                  <a:t>result</a:t>
                </a:r>
                <a:endParaRPr lang="en-US" sz="2800" dirty="0">
                  <a:latin typeface="Times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A43FE76-8306-354B-A7DA-BBDFBE960368}"/>
                  </a:ext>
                </a:extLst>
              </p:cNvPr>
              <p:cNvSpPr/>
              <p:nvPr/>
            </p:nvSpPr>
            <p:spPr>
              <a:xfrm>
                <a:off x="5680191" y="4505501"/>
                <a:ext cx="728084" cy="379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" pitchFamily="2" charset="0"/>
                  </a:rPr>
                  <a:t>better</a:t>
                </a:r>
                <a:endParaRPr lang="en-US" sz="280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C8B87F8-F51B-E047-AA3E-29BABEE7C69B}"/>
                  </a:ext>
                </a:extLst>
              </p:cNvPr>
              <p:cNvSpPr/>
              <p:nvPr/>
            </p:nvSpPr>
            <p:spPr>
              <a:xfrm>
                <a:off x="6503145" y="4706599"/>
                <a:ext cx="1838965" cy="646331"/>
              </a:xfrm>
              <a:prstGeom prst="rect">
                <a:avLst/>
              </a:prstGeom>
              <a:ln w="28575">
                <a:solidFill>
                  <a:srgbClr val="1F497D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800" baseline="0" dirty="0">
                    <a:solidFill>
                      <a:srgbClr val="262626"/>
                    </a:solidFill>
                    <a:latin typeface="Times" pitchFamily="2" charset="0"/>
                  </a:rPr>
                  <a:t>Set</a:t>
                </a:r>
                <a:r>
                  <a:rPr lang="zh-CN" altLang="en-US" sz="1800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sz="1800" b="1" baseline="0" dirty="0">
                    <a:solidFill>
                      <a:srgbClr val="262626"/>
                    </a:solidFill>
                    <a:latin typeface="Times" pitchFamily="2" charset="0"/>
                  </a:rPr>
                  <a:t>Y</a:t>
                </a:r>
                <a:r>
                  <a:rPr lang="zh-CN" altLang="en-US" sz="1800" b="1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sz="1800" baseline="0" dirty="0">
                    <a:solidFill>
                      <a:srgbClr val="262626"/>
                    </a:solidFill>
                    <a:latin typeface="Times" pitchFamily="2" charset="0"/>
                  </a:rPr>
                  <a:t>as</a:t>
                </a:r>
                <a:r>
                  <a:rPr lang="zh-CN" altLang="en-US" sz="1800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sz="1800" baseline="0" dirty="0">
                    <a:solidFill>
                      <a:srgbClr val="262626"/>
                    </a:solidFill>
                    <a:latin typeface="Times" pitchFamily="2" charset="0"/>
                  </a:rPr>
                  <a:t>the</a:t>
                </a:r>
                <a:r>
                  <a:rPr lang="zh-CN" altLang="en-US" sz="1800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endParaRPr lang="en-SG" altLang="zh-CN" sz="1800" baseline="0" dirty="0">
                  <a:solidFill>
                    <a:srgbClr val="262626"/>
                  </a:solidFill>
                  <a:latin typeface="Times" pitchFamily="2" charset="0"/>
                </a:endParaRPr>
              </a:p>
              <a:p>
                <a:pPr algn="ctr"/>
                <a:r>
                  <a:rPr lang="en-US" altLang="zh-CN" sz="1800" baseline="0" dirty="0">
                    <a:solidFill>
                      <a:srgbClr val="262626"/>
                    </a:solidFill>
                    <a:latin typeface="Times" pitchFamily="2" charset="0"/>
                  </a:rPr>
                  <a:t>current</a:t>
                </a:r>
                <a:r>
                  <a:rPr lang="zh-CN" altLang="en-US" sz="1800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sz="1800" baseline="0" dirty="0">
                    <a:solidFill>
                      <a:srgbClr val="262626"/>
                    </a:solidFill>
                    <a:latin typeface="Times" pitchFamily="2" charset="0"/>
                  </a:rPr>
                  <a:t>best</a:t>
                </a:r>
                <a:r>
                  <a:rPr lang="zh-CN" altLang="en-US" sz="1800" baseline="0" dirty="0">
                    <a:solidFill>
                      <a:srgbClr val="262626"/>
                    </a:solidFill>
                    <a:latin typeface="Times" pitchFamily="2" charset="0"/>
                  </a:rPr>
                  <a:t> </a:t>
                </a:r>
                <a:r>
                  <a:rPr lang="en-US" altLang="zh-CN" sz="1800" baseline="0" dirty="0">
                    <a:solidFill>
                      <a:srgbClr val="262626"/>
                    </a:solidFill>
                    <a:latin typeface="Times" pitchFamily="2" charset="0"/>
                  </a:rPr>
                  <a:t>result</a:t>
                </a:r>
                <a:endParaRPr lang="en-US" sz="1800" dirty="0"/>
              </a:p>
            </p:txBody>
          </p:sp>
          <p:cxnSp>
            <p:nvCxnSpPr>
              <p:cNvPr id="35" name="Elbow Connector 34">
                <a:extLst>
                  <a:ext uri="{FF2B5EF4-FFF2-40B4-BE49-F238E27FC236}">
                    <a16:creationId xmlns:a16="http://schemas.microsoft.com/office/drawing/2014/main" id="{6392C060-D030-324E-87FA-D2CEC08E1F78}"/>
                  </a:ext>
                </a:extLst>
              </p:cNvPr>
              <p:cNvCxnSpPr>
                <a:cxnSpLocks/>
                <a:stCxn id="33" idx="0"/>
                <a:endCxn id="17" idx="0"/>
              </p:cNvCxnSpPr>
              <p:nvPr/>
            </p:nvCxnSpPr>
            <p:spPr bwMode="auto">
              <a:xfrm rot="16200000" flipH="1" flipV="1">
                <a:off x="4396625" y="1785251"/>
                <a:ext cx="104656" cy="5947351"/>
              </a:xfrm>
              <a:prstGeom prst="bentConnector3">
                <a:avLst>
                  <a:gd name="adj1" fmla="val -218430"/>
                </a:avLst>
              </a:prstGeom>
              <a:solidFill>
                <a:schemeClr val="accent1"/>
              </a:solidFill>
              <a:ln w="31750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41164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dirty="0"/>
              <a:t>Experiments: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3858321"/>
                <a:ext cx="7772400" cy="2070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#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𝑖𝑡𝑒𝑟𝑎𝑡𝑖𝑜𝑛𝑠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=200</m:t>
                    </m:r>
                  </m:oMath>
                </a14:m>
                <a:endParaRPr lang="en-US" sz="2400" dirty="0"/>
              </a:p>
              <a:p>
                <a:r>
                  <a:rPr lang="en-US" altLang="zh-CN" sz="2400" dirty="0"/>
                  <a:t>Competitors</a:t>
                </a:r>
              </a:p>
              <a:p>
                <a:pPr lvl="1"/>
                <a:r>
                  <a:rPr lang="en-US" altLang="zh-CN" sz="2000" dirty="0"/>
                  <a:t>Distance-based: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CSM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SG" sz="2000" i="1" dirty="0"/>
                  <a:t>SA-Cluste</a:t>
                </a:r>
                <a:r>
                  <a:rPr lang="en-SG" sz="2000" dirty="0"/>
                  <a:t>r</a:t>
                </a:r>
                <a:endParaRPr lang="en-US" sz="2000" dirty="0"/>
              </a:p>
              <a:p>
                <a:pPr lvl="1"/>
                <a:r>
                  <a:rPr lang="en-SG" sz="2000" dirty="0"/>
                  <a:t>Probabilistic-model-based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</a:t>
                </a:r>
                <a:r>
                  <a:rPr lang="en-SG" sz="2000" i="1" dirty="0"/>
                  <a:t>BAGC</a:t>
                </a:r>
                <a:endParaRPr lang="en-US" altLang="zh-CN" sz="2000" i="1" dirty="0"/>
              </a:p>
              <a:p>
                <a:pPr lvl="1"/>
                <a:r>
                  <a:rPr lang="en-US" altLang="zh-CN" sz="2000" dirty="0"/>
                  <a:t>embedding-based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(dim=128):</a:t>
                </a:r>
                <a:r>
                  <a:rPr lang="zh-CN" altLang="en-US" sz="2000" dirty="0"/>
                  <a:t> </a:t>
                </a:r>
                <a:endParaRPr lang="en-SG" altLang="zh-CN" sz="2000" dirty="0"/>
              </a:p>
              <a:p>
                <a:pPr marL="457200" lvl="1" indent="0">
                  <a:buNone/>
                </a:pPr>
                <a:r>
                  <a:rPr lang="zh-CN" altLang="en-US" sz="2000" i="1" dirty="0"/>
                  <a:t>       </a:t>
                </a:r>
                <a:r>
                  <a:rPr lang="en-US" altLang="zh-CN" sz="2000" i="1" dirty="0"/>
                  <a:t>MGAE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CDE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AGCC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TADW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SG" sz="2000" i="1" dirty="0"/>
                  <a:t>PANE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LQANR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PRRE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858321"/>
                <a:ext cx="7772400" cy="2070409"/>
              </a:xfrm>
              <a:blipFill>
                <a:blip r:embed="rId3"/>
                <a:stretch>
                  <a:fillRect l="-979" b="-1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A4505CE-9B1D-A44B-AC70-841FC3BD97D2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0887A24A-DBFD-3741-86D4-E3AAEC565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A8AE4913-C1DA-5344-82CC-FCECB6DF4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A78F4E83-4C70-7944-9735-6A5BBB1D1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404E458C-8D30-FE40-9DF8-D4587A2F0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EE9875-33A3-F14A-B13A-E91FD72DB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93" y="1556883"/>
            <a:ext cx="5820937" cy="21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7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dirty="0"/>
              <a:t>Experiments: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3858323"/>
                <a:ext cx="7772400" cy="223767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=5,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10,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20,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50,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r>
                  <a:rPr lang="en-US" altLang="zh-CN" sz="2400" i="1" dirty="0"/>
                  <a:t>y</a:t>
                </a:r>
                <a:r>
                  <a:rPr lang="en-US" altLang="zh-CN" sz="2400" dirty="0"/>
                  <a:t>-axis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log-scale</a:t>
                </a:r>
              </a:p>
              <a:p>
                <a:r>
                  <a:rPr lang="en-US" altLang="zh-CN" sz="2400" dirty="0" err="1"/>
                  <a:t>ACMin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SG" sz="2400" dirty="0"/>
                  <a:t>by up to orders of magnitude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faster</a:t>
                </a:r>
              </a:p>
              <a:p>
                <a:r>
                  <a:rPr lang="en-SG" sz="2400" dirty="0" err="1"/>
                  <a:t>ACMin</a:t>
                </a:r>
                <a:r>
                  <a:rPr lang="en-SG" sz="2400" dirty="0"/>
                  <a:t> is the only method able to </a:t>
                </a:r>
                <a:r>
                  <a:rPr lang="en-US" altLang="zh-CN" sz="2400" dirty="0"/>
                  <a:t>handle</a:t>
                </a:r>
                <a:r>
                  <a:rPr lang="zh-CN" altLang="en-US" sz="2400" dirty="0"/>
                  <a:t> </a:t>
                </a:r>
                <a:r>
                  <a:rPr lang="en-SG" sz="2400" dirty="0"/>
                  <a:t>MAG-Scholar-C</a:t>
                </a:r>
              </a:p>
              <a:p>
                <a:pPr marL="0" indent="0">
                  <a:buNone/>
                </a:pPr>
                <a:r>
                  <a:rPr lang="zh-CN" altLang="en-US" sz="2400" dirty="0"/>
                  <a:t>    </a:t>
                </a:r>
                <a:r>
                  <a:rPr lang="en-US" altLang="zh-CN" sz="2400" dirty="0"/>
                  <a:t>(</a:t>
                </a:r>
                <a:r>
                  <a:rPr lang="en-SG" sz="2400" dirty="0"/>
                  <a:t>1.68 hours when 𝑘 = 5</a:t>
                </a:r>
                <a:r>
                  <a:rPr lang="en-US" altLang="zh-CN" sz="2400" dirty="0"/>
                  <a:t>)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858323"/>
                <a:ext cx="7772400" cy="2237676"/>
              </a:xfrm>
              <a:blipFill>
                <a:blip r:embed="rId3"/>
                <a:stretch>
                  <a:fillRect l="-979" r="-163" b="-5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8B1632E-9089-904D-B81B-8E6FB770CF75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B961100D-E67F-314D-8C58-B73181AE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C035C081-3660-4343-8AC5-DEB86328A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5DCDF810-0930-0947-B394-3E0DD65A93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02ADF38C-3492-B84E-911A-11E9A6AF2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474F89D-3984-704E-AC33-39C7DC98E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361" y="1789405"/>
            <a:ext cx="8177277" cy="164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97065"/>
            <a:ext cx="7772400" cy="1143000"/>
          </a:xfrm>
        </p:spPr>
        <p:txBody>
          <a:bodyPr/>
          <a:lstStyle/>
          <a:p>
            <a:r>
              <a:rPr lang="en-US" altLang="zh-CN" dirty="0"/>
              <a:t>Experiments: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Ground-truth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3AD8-CA9A-3D4D-8F3F-092CA67A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77" y="4798732"/>
            <a:ext cx="7772400" cy="1680116"/>
          </a:xfrm>
        </p:spPr>
        <p:txBody>
          <a:bodyPr/>
          <a:lstStyle/>
          <a:p>
            <a:r>
              <a:rPr lang="en-SG" sz="2400" dirty="0"/>
              <a:t>CA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SG" sz="2400" dirty="0"/>
              <a:t>clustering accuracy </a:t>
            </a:r>
            <a:r>
              <a:rPr lang="en-US" altLang="zh-CN" sz="2400" dirty="0" err="1"/>
              <a:t>w.r.t.</a:t>
            </a:r>
            <a:r>
              <a:rPr lang="zh-CN" altLang="en-US" sz="2400" dirty="0"/>
              <a:t> </a:t>
            </a:r>
            <a:r>
              <a:rPr lang="en-SG" sz="2400" dirty="0"/>
              <a:t>ground truth labels</a:t>
            </a:r>
          </a:p>
          <a:p>
            <a:r>
              <a:rPr lang="en-SG" sz="2400" dirty="0"/>
              <a:t>NMI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SG" sz="2400" dirty="0"/>
              <a:t>normalized mutual information</a:t>
            </a:r>
          </a:p>
          <a:p>
            <a:r>
              <a:rPr lang="en-US" altLang="zh-CN" sz="2400" dirty="0"/>
              <a:t>AAMC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3C8C14-F962-B643-844E-72848CC43D1E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0DB154EA-4BFD-3E47-B622-0E8806B7A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4E69EB1A-F624-DA40-B816-B1847DA27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4C533B8A-1717-D44A-A1A6-7CFF72040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EF2A8A34-E4CC-A24A-86DC-B57B7748C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02C150B-5DA3-B749-99D5-0A54AC034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17" y="2181935"/>
            <a:ext cx="7978765" cy="24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8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53121"/>
            <a:ext cx="7772400" cy="1143000"/>
          </a:xfrm>
        </p:spPr>
        <p:txBody>
          <a:bodyPr/>
          <a:lstStyle/>
          <a:p>
            <a:r>
              <a:rPr lang="en-US" altLang="zh-CN" dirty="0"/>
              <a:t>Experiments: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Ground-truth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5370768"/>
                <a:ext cx="7772400" cy="128982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=5,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10,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20,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50,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r>
                  <a:rPr lang="en-US" altLang="zh-CN" sz="2400" dirty="0"/>
                  <a:t>AAMC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&amp;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modularity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5370768"/>
                <a:ext cx="7772400" cy="1289823"/>
              </a:xfr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D3C8C14-F962-B643-844E-72848CC43D1E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0DB154EA-4BFD-3E47-B622-0E8806B7A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4E69EB1A-F624-DA40-B816-B1847DA27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4C533B8A-1717-D44A-A1A6-7CFF72040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EF2A8A34-E4CC-A24A-86DC-B57B7748C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0DB184F-ACB6-174C-BF28-0A15E4FA2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07" y="2206710"/>
            <a:ext cx="7638585" cy="30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5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F59F-BAD5-D544-89E4-1D5A21F6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Outline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4EC2-B669-9843-9327-0D337B7E4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/>
              <a:t>Problem</a:t>
            </a:r>
            <a:r>
              <a:rPr lang="zh-CN" altLang="en-US" sz="3600" dirty="0"/>
              <a:t> </a:t>
            </a:r>
            <a:r>
              <a:rPr lang="en-US" altLang="zh-CN" sz="3600" dirty="0"/>
              <a:t>Definition</a:t>
            </a:r>
          </a:p>
          <a:p>
            <a:r>
              <a:rPr lang="en-US" altLang="zh-CN" sz="3600" dirty="0"/>
              <a:t>Existing</a:t>
            </a:r>
            <a:r>
              <a:rPr lang="zh-CN" altLang="en-US" sz="3600" dirty="0"/>
              <a:t> </a:t>
            </a:r>
            <a:r>
              <a:rPr lang="en-US" altLang="zh-CN" sz="3600" dirty="0"/>
              <a:t>Work</a:t>
            </a:r>
          </a:p>
          <a:p>
            <a:r>
              <a:rPr lang="en-US" altLang="zh-CN" sz="3600" dirty="0"/>
              <a:t>Challenges</a:t>
            </a:r>
          </a:p>
          <a:p>
            <a:r>
              <a:rPr lang="en-US" altLang="zh-CN" sz="3600" dirty="0"/>
              <a:t>Objective</a:t>
            </a:r>
          </a:p>
          <a:p>
            <a:r>
              <a:rPr lang="en-US" altLang="zh-CN" sz="3600" dirty="0"/>
              <a:t>Proposed</a:t>
            </a:r>
            <a:r>
              <a:rPr lang="zh-CN" altLang="en-US" sz="3600" dirty="0"/>
              <a:t> </a:t>
            </a:r>
            <a:r>
              <a:rPr lang="en-US" altLang="zh-CN" sz="3600" dirty="0" err="1"/>
              <a:t>ACMin</a:t>
            </a:r>
            <a:endParaRPr lang="en-US" altLang="zh-CN" sz="3600" dirty="0"/>
          </a:p>
          <a:p>
            <a:r>
              <a:rPr lang="en-US" altLang="zh-CN" sz="3600" dirty="0"/>
              <a:t>Experiments</a:t>
            </a:r>
            <a:endParaRPr lang="en-US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7E97FD-28EF-D241-8722-ADB879AFB1F4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33C02066-BCEC-314E-B4EB-6D51EB20F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008DBF06-3921-D94E-820F-81785F406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4" descr="Image result for hbku logo">
              <a:extLst>
                <a:ext uri="{FF2B5EF4-FFF2-40B4-BE49-F238E27FC236}">
                  <a16:creationId xmlns:a16="http://schemas.microsoft.com/office/drawing/2014/main" id="{064C713F-700E-8842-A98A-F67730E9C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0CCDB6BD-005C-3C47-82D5-0E2ECB312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402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7CDA-1308-294D-9D51-68D487A87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70" y="4176333"/>
            <a:ext cx="7772400" cy="1470025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r>
              <a:rPr lang="zh-CN" altLang="en-US" dirty="0"/>
              <a:t>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8180A-7254-7848-94BB-262C87FC158F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698B69E7-7C71-B345-916D-D6850C892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F8A96CB5-1233-E849-8649-AD28D3ABE1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F1B32B7F-9572-7C4C-A3FF-18DA3CF6B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1E27E627-604C-F340-89EA-D6766F405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50171E5-EC65-E547-8849-3A14AD3CD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6900" y="1474723"/>
            <a:ext cx="2824874" cy="29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8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Spectral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3AD8-CA9A-3D4D-8F3F-092CA67A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9951"/>
            <a:ext cx="7772400" cy="4256048"/>
          </a:xfrm>
        </p:spPr>
        <p:txBody>
          <a:bodyPr/>
          <a:lstStyle/>
          <a:p>
            <a:r>
              <a:rPr lang="en-US" altLang="zh-CN" dirty="0"/>
              <a:t>Spectral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applies</a:t>
            </a:r>
            <a:r>
              <a:rPr lang="zh-CN" altLang="en-US" dirty="0"/>
              <a:t> </a:t>
            </a:r>
            <a:r>
              <a:rPr lang="en-US" altLang="zh-CN" i="1" dirty="0"/>
              <a:t>k</a:t>
            </a:r>
            <a:r>
              <a:rPr lang="en-US" altLang="zh-CN" dirty="0"/>
              <a:t>-means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b="1" dirty="0"/>
              <a:t>Y</a:t>
            </a:r>
          </a:p>
          <a:p>
            <a:r>
              <a:rPr lang="en-US" altLang="zh-CN" dirty="0"/>
              <a:t>Spectral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optimizes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contrast,</a:t>
            </a:r>
            <a:r>
              <a:rPr lang="zh-CN" altLang="en-US" dirty="0"/>
              <a:t> </a:t>
            </a:r>
            <a:r>
              <a:rPr lang="en-US" altLang="zh-CN" dirty="0" err="1"/>
              <a:t>ACMin</a:t>
            </a:r>
            <a:r>
              <a:rPr lang="zh-CN" altLang="en-US" dirty="0"/>
              <a:t> </a:t>
            </a:r>
            <a:r>
              <a:rPr lang="en-US" altLang="zh-CN" dirty="0"/>
              <a:t>optimizes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F61D0-D4CE-0048-A690-831598BF3FAA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F2EEC927-FF16-2841-82B3-D9FD4369E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7C06255B-1FA7-8442-B5E0-0768F0C81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647D6E12-7145-4C45-9D75-F5887AAC0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A06E36ED-DEAF-D242-9D5D-39E03D074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A66B3D-EE03-0944-B2CA-9C398CB8A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17" y="2890547"/>
            <a:ext cx="7170234" cy="95476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20ACA87-8C5A-324F-9101-EF6A9B6C3366}"/>
              </a:ext>
            </a:extLst>
          </p:cNvPr>
          <p:cNvGrpSpPr/>
          <p:nvPr/>
        </p:nvGrpSpPr>
        <p:grpSpPr>
          <a:xfrm>
            <a:off x="876887" y="4518872"/>
            <a:ext cx="7800061" cy="728980"/>
            <a:chOff x="1569861" y="3917113"/>
            <a:chExt cx="7800061" cy="7289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F90009-F204-974D-90D6-04092C2A2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9861" y="3917113"/>
              <a:ext cx="1822450" cy="7289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DEEBBD-B8D9-934A-AB9D-5F3780972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4892" y="3947298"/>
              <a:ext cx="5955030" cy="49410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667DAD7-97C7-F04A-AFA2-5A84ED10E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0498" y="5187794"/>
            <a:ext cx="3497580" cy="9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9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dirty="0"/>
              <a:t>Experiments:</a:t>
            </a:r>
            <a:r>
              <a:rPr lang="zh-CN" altLang="en-US" dirty="0"/>
              <a:t> </a:t>
            </a:r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3880624"/>
                <a:ext cx="7772400" cy="22153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#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iterations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0,20,40,60,80,100,120,140,160,180,200</m:t>
                    </m:r>
                  </m:oMath>
                </a14:m>
                <a:endParaRPr lang="en-US" sz="2400" dirty="0"/>
              </a:p>
              <a:p>
                <a:r>
                  <a:rPr lang="en-US" altLang="zh-CN" sz="2400" dirty="0" err="1"/>
                  <a:t>ACMin</a:t>
                </a:r>
                <a:r>
                  <a:rPr lang="en-US" altLang="zh-CN" sz="2400" dirty="0"/>
                  <a:t>-RI:</a:t>
                </a:r>
                <a:r>
                  <a:rPr lang="zh-CN" altLang="en-US" sz="2400" dirty="0"/>
                  <a:t> </a:t>
                </a:r>
                <a:r>
                  <a:rPr lang="en-US" altLang="zh-CN" sz="2400" dirty="0" err="1"/>
                  <a:t>ACMin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without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effective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initialization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b="1" dirty="0"/>
                  <a:t>F</a:t>
                </a:r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880624"/>
                <a:ext cx="7772400" cy="2215375"/>
              </a:xfrm>
              <a:blipFill>
                <a:blip r:embed="rId2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DA47E46-066B-0D4A-BBB2-084E5E42A843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DDBF128E-3072-1149-85E1-E7A154F86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366EB8FE-15BC-1140-B4E2-0D086DA5C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Image result for hbku logo">
              <a:extLst>
                <a:ext uri="{FF2B5EF4-FFF2-40B4-BE49-F238E27FC236}">
                  <a16:creationId xmlns:a16="http://schemas.microsoft.com/office/drawing/2014/main" id="{7384CF79-3627-F64E-B883-D5907AE4C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1526D5F8-C24C-1F43-BACD-72E0288C0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00F62ED-59E8-1440-AD62-5EF1901E5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12" y="1736434"/>
            <a:ext cx="8173844" cy="17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1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DCD1-04C6-5149-B1C9-D2ACB4DF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FC21B-6065-AB4D-A131-4299E97787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600"/>
                <a:ext cx="7772400" cy="4343400"/>
              </a:xfrm>
            </p:spPr>
            <p:txBody>
              <a:bodyPr/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attributed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graph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2400" b="1" dirty="0"/>
                  <a:t>-AGC</a:t>
                </a:r>
                <a:r>
                  <a:rPr lang="zh-CN" altLang="en-US" sz="2400" b="1" dirty="0"/>
                  <a:t> 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-Attributed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Graph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Clustering)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aims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SG" sz="2400" dirty="0"/>
                  <a:t>partition the node set 𝑉 of 𝐺 into </a:t>
                </a:r>
                <a:r>
                  <a:rPr lang="en-SG" sz="2400" i="1" dirty="0">
                    <a:solidFill>
                      <a:srgbClr val="FF0000"/>
                    </a:solidFill>
                  </a:rPr>
                  <a:t>disjoint</a:t>
                </a:r>
                <a:r>
                  <a:rPr lang="en-SG" sz="2400" dirty="0"/>
                  <a:t> subsets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such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that</a:t>
                </a:r>
                <a:r>
                  <a:rPr lang="zh-CN" altLang="en-US" sz="2400" dirty="0"/>
                  <a:t> </a:t>
                </a:r>
                <a:endParaRPr lang="en-SG" altLang="zh-CN" sz="2400" dirty="0"/>
              </a:p>
              <a:p>
                <a:pPr lvl="1"/>
                <a:r>
                  <a:rPr lang="en-US" altLang="zh-CN" sz="2000" dirty="0"/>
                  <a:t>nodes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same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cluster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>
                    <a:solidFill>
                      <a:srgbClr val="FF0000"/>
                    </a:solidFill>
                  </a:rPr>
                  <a:t>close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otherwise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distant</a:t>
                </a:r>
              </a:p>
              <a:p>
                <a:pPr lvl="1"/>
                <a:r>
                  <a:rPr lang="en-US" altLang="zh-CN" sz="2000" dirty="0"/>
                  <a:t>nodes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same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cluster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have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>
                    <a:solidFill>
                      <a:srgbClr val="FF0000"/>
                    </a:solidFill>
                  </a:rPr>
                  <a:t>similar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attributes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FC21B-6065-AB4D-A131-4299E9778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600"/>
                <a:ext cx="7772400" cy="4343400"/>
              </a:xfrm>
              <a:blipFill>
                <a:blip r:embed="rId3"/>
                <a:stretch>
                  <a:fillRect l="-979" t="-1458" r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7D4A9B-8D14-0B41-A7F2-C473EF160DC5}"/>
                  </a:ext>
                </a:extLst>
              </p:cNvPr>
              <p:cNvSpPr txBox="1"/>
              <p:nvPr/>
            </p:nvSpPr>
            <p:spPr>
              <a:xfrm>
                <a:off x="6008510" y="3705354"/>
                <a:ext cx="3214512" cy="31954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3400" dirty="0">
                    <a:latin typeface="Times" pitchFamily="2" charset="0"/>
                  </a:rPr>
                  <a:t>: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r>
                  <a:rPr lang="en-US" altLang="zh-CN" sz="3400" dirty="0">
                    <a:latin typeface="Times" pitchFamily="2" charset="0"/>
                  </a:rPr>
                  <a:t>node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r>
                  <a:rPr lang="en-US" altLang="zh-CN" sz="3400" dirty="0">
                    <a:latin typeface="Times" pitchFamily="2" charset="0"/>
                  </a:rPr>
                  <a:t>set,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r>
                  <a:rPr lang="en-US" altLang="zh-CN" sz="3400" dirty="0">
                    <a:latin typeface="Times" pitchFamily="2" charset="0"/>
                  </a:rPr>
                  <a:t>|</a:t>
                </a:r>
                <a:r>
                  <a:rPr lang="en-US" altLang="zh-CN" sz="3400" i="1" dirty="0">
                    <a:latin typeface="Times" pitchFamily="2" charset="0"/>
                  </a:rPr>
                  <a:t>V</a:t>
                </a:r>
                <a:r>
                  <a:rPr lang="en-US" altLang="zh-CN" sz="3400" dirty="0">
                    <a:latin typeface="Times" pitchFamily="2" charset="0"/>
                  </a:rPr>
                  <a:t>|=</a:t>
                </a:r>
                <a:r>
                  <a:rPr lang="en-US" altLang="zh-CN" sz="3400" i="1" dirty="0">
                    <a:latin typeface="Times" pitchFamily="2" charset="0"/>
                  </a:rPr>
                  <a:t>n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3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3400" dirty="0">
                    <a:latin typeface="Times" pitchFamily="2" charset="0"/>
                  </a:rPr>
                  <a:t>: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r>
                  <a:rPr lang="en-US" altLang="zh-CN" sz="3400" dirty="0">
                    <a:latin typeface="Times" pitchFamily="2" charset="0"/>
                  </a:rPr>
                  <a:t>attribute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r>
                  <a:rPr lang="en-US" altLang="zh-CN" sz="3400" dirty="0">
                    <a:latin typeface="Times" pitchFamily="2" charset="0"/>
                  </a:rPr>
                  <a:t>set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3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CN" sz="3400" dirty="0">
                    <a:latin typeface="Times" pitchFamily="2" charset="0"/>
                  </a:rPr>
                  <a:t>: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r>
                  <a:rPr lang="en-US" altLang="zh-CN" sz="3400" dirty="0">
                    <a:latin typeface="Times" pitchFamily="2" charset="0"/>
                  </a:rPr>
                  <a:t>edge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r>
                  <a:rPr lang="en-US" altLang="zh-CN" sz="3400" dirty="0">
                    <a:latin typeface="Times" pitchFamily="2" charset="0"/>
                  </a:rPr>
                  <a:t>set</a:t>
                </a:r>
                <a:r>
                  <a:rPr lang="zh-CN" altLang="en-US" sz="3400" baseline="0" dirty="0">
                    <a:latin typeface="Times" pitchFamily="2" charset="0"/>
                  </a:rPr>
                  <a:t> </a:t>
                </a:r>
                <a:endParaRPr lang="en-US" altLang="zh-CN" sz="34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3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sz="3400" dirty="0">
                    <a:latin typeface="Times" pitchFamily="2" charset="0"/>
                  </a:rPr>
                  <a:t>: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r>
                  <a:rPr lang="en-US" altLang="zh-CN" sz="3400" dirty="0">
                    <a:latin typeface="Times" pitchFamily="2" charset="0"/>
                  </a:rPr>
                  <a:t>node-attribute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br>
                  <a:rPr lang="en-SG" altLang="zh-CN" sz="3400" dirty="0">
                    <a:latin typeface="Times" pitchFamily="2" charset="0"/>
                  </a:rPr>
                </a:br>
                <a:r>
                  <a:rPr lang="zh-CN" altLang="en-US" sz="3400" dirty="0">
                    <a:latin typeface="Times" pitchFamily="2" charset="0"/>
                  </a:rPr>
                  <a:t>       </a:t>
                </a:r>
                <a:r>
                  <a:rPr lang="en-US" altLang="zh-CN" sz="3400" dirty="0">
                    <a:latin typeface="Times" pitchFamily="2" charset="0"/>
                  </a:rPr>
                  <a:t>association</a:t>
                </a:r>
                <a:r>
                  <a:rPr lang="zh-CN" altLang="en-US" sz="3400" dirty="0">
                    <a:latin typeface="Times" pitchFamily="2" charset="0"/>
                  </a:rPr>
                  <a:t> </a:t>
                </a:r>
                <a:r>
                  <a:rPr lang="en-US" altLang="zh-CN" sz="3400" dirty="0">
                    <a:latin typeface="Times" pitchFamily="2" charset="0"/>
                  </a:rPr>
                  <a:t>set</a:t>
                </a:r>
              </a:p>
              <a:p>
                <a:endParaRPr lang="en-US" altLang="zh-CN" sz="3400" dirty="0">
                  <a:latin typeface="Times" pitchFamily="2" charset="0"/>
                </a:endParaRPr>
              </a:p>
              <a:p>
                <a:endParaRPr lang="en-US" sz="3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7D4A9B-8D14-0B41-A7F2-C473EF16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10" y="3705354"/>
                <a:ext cx="3214512" cy="3195490"/>
              </a:xfrm>
              <a:prstGeom prst="rect">
                <a:avLst/>
              </a:prstGeom>
              <a:blipFill>
                <a:blip r:embed="rId4"/>
                <a:stretch>
                  <a:fillRect l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0298E35-64FE-A54C-908C-6EC121E39FFB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8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A1234D0C-4E34-644C-AE68-1758AA525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 descr="Full_Colour_Thumb">
              <a:extLst>
                <a:ext uri="{FF2B5EF4-FFF2-40B4-BE49-F238E27FC236}">
                  <a16:creationId xmlns:a16="http://schemas.microsoft.com/office/drawing/2014/main" id="{BC3FFA2F-2E4A-664B-952A-FD1CEC096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4" descr="Image result for hbku logo">
              <a:extLst>
                <a:ext uri="{FF2B5EF4-FFF2-40B4-BE49-F238E27FC236}">
                  <a16:creationId xmlns:a16="http://schemas.microsoft.com/office/drawing/2014/main" id="{D14A0645-F996-A647-B4A1-09419D4BD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Logo">
              <a:extLst>
                <a:ext uri="{FF2B5EF4-FFF2-40B4-BE49-F238E27FC236}">
                  <a16:creationId xmlns:a16="http://schemas.microsoft.com/office/drawing/2014/main" id="{AA2D744F-A2E5-A44C-B130-D906CE370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4F71147-C730-4749-8CB3-BB1FE60F7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738" y="3751074"/>
            <a:ext cx="4558973" cy="24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3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3D9D-9EBC-F244-A299-68FDA1E8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B6A90-2FD7-244F-ADBB-181435E2B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13646"/>
                <a:ext cx="8056756" cy="4482353"/>
              </a:xfrm>
            </p:spPr>
            <p:txBody>
              <a:bodyPr/>
              <a:lstStyle/>
              <a:p>
                <a:r>
                  <a:rPr lang="en-US" altLang="zh-CN" dirty="0"/>
                  <a:t>Edge-weighted-based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clustering</a:t>
                </a:r>
              </a:p>
              <a:p>
                <a:pPr lvl="1"/>
                <a:r>
                  <a:rPr lang="en-US" altLang="zh-CN" sz="2200" dirty="0"/>
                  <a:t>Build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weighted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graph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(weight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is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attribute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similarity)</a:t>
                </a:r>
                <a:endParaRPr lang="en-SG" altLang="zh-CN" sz="2200" dirty="0"/>
              </a:p>
              <a:p>
                <a:pPr lvl="1"/>
                <a:r>
                  <a:rPr lang="en-US" altLang="zh-CN" sz="2200" dirty="0"/>
                  <a:t>Apply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classic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graph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clustering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on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endParaRPr lang="en-US" altLang="zh-CN" sz="2200" dirty="0"/>
              </a:p>
              <a:p>
                <a:pPr lvl="1"/>
                <a:r>
                  <a:rPr lang="en-US" altLang="zh-CN" b="1" dirty="0"/>
                  <a:t>No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multi-hop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information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SG" dirty="0">
                    <a:solidFill>
                      <a:srgbClr val="FF0000"/>
                    </a:solidFill>
                  </a:rPr>
                  <a:t>inferior clustering quality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!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Distance-based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clustering</a:t>
                </a:r>
              </a:p>
              <a:p>
                <a:pPr lvl="1"/>
                <a:r>
                  <a:rPr lang="en-US" altLang="zh-CN" dirty="0"/>
                  <a:t>Build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attributes/topology</a:t>
                </a:r>
              </a:p>
              <a:p>
                <a:pPr lvl="1"/>
                <a:r>
                  <a:rPr lang="en-US" altLang="zh-CN" dirty="0"/>
                  <a:t>Apply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classic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clustering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(e.g.,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-means)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b="1" dirty="0"/>
                  <a:t>time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&amp;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space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inefficient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&amp;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scalable!</a:t>
                </a:r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B6A90-2FD7-244F-ADBB-181435E2B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13646"/>
                <a:ext cx="8056756" cy="4482353"/>
              </a:xfrm>
              <a:blipFill>
                <a:blip r:embed="rId3"/>
                <a:stretch>
                  <a:fillRect l="-110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F077E00-7118-9D41-B615-EC60B2EC6642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606C8A01-2DBD-874B-BBBF-4BA014F4B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35AE59C7-E56E-AD44-9686-B4CD9822A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4" descr="Image result for hbku logo">
              <a:extLst>
                <a:ext uri="{FF2B5EF4-FFF2-40B4-BE49-F238E27FC236}">
                  <a16:creationId xmlns:a16="http://schemas.microsoft.com/office/drawing/2014/main" id="{D298BCDB-ED24-2347-B650-1F0C8C715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F6DDA95C-35EB-F144-A7D0-D9EC07203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61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3D9D-9EBC-F244-A299-68FDA1E8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B6A90-2FD7-244F-ADBB-181435E2B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1613646"/>
                <a:ext cx="8045606" cy="4482353"/>
              </a:xfrm>
            </p:spPr>
            <p:txBody>
              <a:bodyPr/>
              <a:lstStyle/>
              <a:p>
                <a:r>
                  <a:rPr lang="en-SG" dirty="0"/>
                  <a:t>Probabilistic-model-based clustering</a:t>
                </a:r>
              </a:p>
              <a:p>
                <a:pPr lvl="1"/>
                <a:r>
                  <a:rPr lang="en-US" altLang="zh-CN" dirty="0"/>
                  <a:t>Assume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en-SG" dirty="0" err="1"/>
                  <a:t>tructure</a:t>
                </a:r>
                <a:r>
                  <a:rPr lang="en-SG" dirty="0"/>
                  <a:t>, attributes, </a:t>
                </a:r>
                <a:r>
                  <a:rPr lang="en-US" altLang="zh-CN" dirty="0"/>
                  <a:t>&amp;</a:t>
                </a:r>
                <a:r>
                  <a:rPr lang="en-SG" dirty="0"/>
                  <a:t> clusters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</a:p>
              <a:p>
                <a:pPr lvl="1"/>
                <a:r>
                  <a:rPr lang="en-US" altLang="zh-CN" dirty="0"/>
                  <a:t>Infer</a:t>
                </a:r>
                <a:r>
                  <a:rPr lang="zh-CN" altLang="en-US" dirty="0"/>
                  <a:t> </a:t>
                </a:r>
                <a:r>
                  <a:rPr lang="en-SG" dirty="0"/>
                  <a:t>a probabilistic model</a:t>
                </a:r>
              </a:p>
              <a:p>
                <a:pPr lvl="1"/>
                <a:r>
                  <a:rPr lang="en-US" altLang="zh-CN" b="1" dirty="0"/>
                  <a:t>Costly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optimization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process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inefficient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&amp;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scalable!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SG" altLang="zh-CN" dirty="0"/>
              </a:p>
              <a:p>
                <a:r>
                  <a:rPr lang="en-SG" dirty="0"/>
                  <a:t>Embedding-based methods.</a:t>
                </a:r>
              </a:p>
              <a:p>
                <a:pPr lvl="1"/>
                <a:r>
                  <a:rPr lang="en-US" altLang="zh-CN" dirty="0"/>
                  <a:t>Learn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</a:p>
              <a:p>
                <a:pPr lvl="1"/>
                <a:r>
                  <a:rPr lang="en-US" altLang="zh-CN" dirty="0"/>
                  <a:t>Apply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-means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embeddings</a:t>
                </a:r>
              </a:p>
              <a:p>
                <a:pPr lvl="1"/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SG" b="1" dirty="0"/>
                  <a:t>not specially designed for clustering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quality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SG" dirty="0">
                    <a:solidFill>
                      <a:srgbClr val="FF0000"/>
                    </a:solidFill>
                  </a:rPr>
                  <a:t>suboptimal clustering quality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!</a:t>
                </a:r>
              </a:p>
              <a:p>
                <a:pPr lvl="1"/>
                <a:endParaRPr lang="en-SG" dirty="0"/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B6A90-2FD7-244F-ADBB-181435E2B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1613646"/>
                <a:ext cx="8045606" cy="4482353"/>
              </a:xfrm>
              <a:blipFill>
                <a:blip r:embed="rId3"/>
                <a:stretch>
                  <a:fillRect l="-945" t="-1695" r="-2362" b="-2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63A0FB3-4E71-6249-82F0-4EAEBEC1489C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4C09BE4A-8DAE-7248-A3A7-689DEB6E7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D18AD77D-C18E-884D-9755-9ED31EC14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4" descr="Image result for hbku logo">
              <a:extLst>
                <a:ext uri="{FF2B5EF4-FFF2-40B4-BE49-F238E27FC236}">
                  <a16:creationId xmlns:a16="http://schemas.microsoft.com/office/drawing/2014/main" id="{82A96DA8-5F0B-CE49-ADB1-E21191F4C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A9B8DC56-7293-E543-ABA6-3A6D96FBE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12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348" y="1281459"/>
                <a:ext cx="7992638" cy="4482353"/>
              </a:xfrm>
            </p:spPr>
            <p:txBody>
              <a:bodyPr/>
              <a:lstStyle/>
              <a:p>
                <a:pPr marL="457200" lvl="1" indent="0">
                  <a:buNone/>
                </a:pPr>
                <a:endParaRPr lang="en-US" altLang="zh-CN" dirty="0"/>
              </a:p>
              <a:p>
                <a:pPr>
                  <a:buFont typeface="System Font Regular"/>
                  <a:buChar char="?"/>
                </a:pPr>
                <a:r>
                  <a:rPr lang="en-US" altLang="zh-CN" dirty="0"/>
                  <a:t>Formulate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quantitative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objective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-AGC which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dirty="0"/>
                  <a:t>aims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clustering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quality</a:t>
                </a:r>
                <a:endParaRPr lang="en-US" altLang="zh-CN" sz="18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dirty="0"/>
                  <a:t>considers</a:t>
                </a:r>
                <a:r>
                  <a:rPr lang="zh-CN" altLang="en-US" i="1" dirty="0"/>
                  <a:t>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multi-hop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(topology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attribute)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relationships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between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nodes</a:t>
                </a:r>
              </a:p>
              <a:p>
                <a:pPr lvl="1">
                  <a:buFont typeface="Wingdings" pitchFamily="2" charset="2"/>
                  <a:buChar char="Ø"/>
                </a:pPr>
                <a:endParaRPr lang="en-US" altLang="zh-CN" sz="1400" dirty="0"/>
              </a:p>
              <a:p>
                <a:pPr>
                  <a:buFont typeface="System Font Regular"/>
                  <a:buChar char="?"/>
                </a:pP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techniques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objective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materialization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not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needed</a:t>
                </a:r>
                <a:endParaRPr lang="en-US" altLang="zh-CN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dirty="0"/>
                  <a:t>optimization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process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done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efficiently</a:t>
                </a:r>
                <a:endParaRPr lang="en-SG" altLang="zh-CN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348" y="1281459"/>
                <a:ext cx="7992638" cy="4482353"/>
              </a:xfrm>
              <a:blipFill>
                <a:blip r:embed="rId3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1AC6B58-FEE8-1F4B-9F4F-662D0969F20D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5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F6918C7D-9FE5-D24C-9FC3-D96BF4126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ull_Colour_Thumb">
              <a:extLst>
                <a:ext uri="{FF2B5EF4-FFF2-40B4-BE49-F238E27FC236}">
                  <a16:creationId xmlns:a16="http://schemas.microsoft.com/office/drawing/2014/main" id="{0C7873EE-ACB3-7A49-90CA-F4B21121D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4" descr="Image result for hbku logo">
              <a:extLst>
                <a:ext uri="{FF2B5EF4-FFF2-40B4-BE49-F238E27FC236}">
                  <a16:creationId xmlns:a16="http://schemas.microsoft.com/office/drawing/2014/main" id="{23D937E3-BE7B-8D40-AE9C-50C719997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ogo">
              <a:extLst>
                <a:ext uri="{FF2B5EF4-FFF2-40B4-BE49-F238E27FC236}">
                  <a16:creationId xmlns:a16="http://schemas.microsoft.com/office/drawing/2014/main" id="{31AF5043-56C3-EF4C-A6E8-FF412820C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187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F45AC59-F36B-9445-8DA7-6CDB04643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94" b="17924"/>
          <a:stretch/>
        </p:blipFill>
        <p:spPr>
          <a:xfrm>
            <a:off x="5772150" y="2240837"/>
            <a:ext cx="3298189" cy="2474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10318"/>
            <a:ext cx="7772400" cy="1143000"/>
          </a:xfrm>
        </p:spPr>
        <p:txBody>
          <a:bodyPr/>
          <a:lstStyle/>
          <a:p>
            <a:r>
              <a:rPr lang="en-US" altLang="zh-CN" dirty="0"/>
              <a:t>Objective:</a:t>
            </a:r>
            <a:r>
              <a:rPr lang="zh-CN" altLang="en-US" dirty="0"/>
              <a:t> </a:t>
            </a:r>
            <a:r>
              <a:rPr lang="en-SG" dirty="0"/>
              <a:t>Attributed Random Walk</a:t>
            </a:r>
            <a:r>
              <a:rPr lang="zh-CN" altLang="en-US" dirty="0"/>
              <a:t> </a:t>
            </a:r>
            <a:r>
              <a:rPr lang="en-US" altLang="zh-CN" dirty="0"/>
              <a:t>(ARW)</a:t>
            </a:r>
            <a:r>
              <a:rPr lang="en-SG" dirty="0"/>
              <a:t>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01" y="1973763"/>
                <a:ext cx="5801326" cy="4256048"/>
              </a:xfrm>
            </p:spPr>
            <p:txBody>
              <a:bodyPr/>
              <a:lstStyle/>
              <a:p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w.p.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stops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current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node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01" y="1973763"/>
                <a:ext cx="5801326" cy="4256048"/>
              </a:xfrm>
              <a:blipFill>
                <a:blip r:embed="rId4"/>
                <a:stretch>
                  <a:fillRect l="-1528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ircular Arrow 7">
            <a:extLst>
              <a:ext uri="{FF2B5EF4-FFF2-40B4-BE49-F238E27FC236}">
                <a16:creationId xmlns:a16="http://schemas.microsoft.com/office/drawing/2014/main" id="{E616AD77-60C2-F140-AE23-0C83EE0465AB}"/>
              </a:ext>
            </a:extLst>
          </p:cNvPr>
          <p:cNvSpPr/>
          <p:nvPr/>
        </p:nvSpPr>
        <p:spPr bwMode="auto">
          <a:xfrm rot="1885827">
            <a:off x="7403589" y="3210228"/>
            <a:ext cx="475717" cy="557084"/>
          </a:xfrm>
          <a:prstGeom prst="circular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978C4D-769F-2141-916F-FFB9E90318A0}"/>
              </a:ext>
            </a:extLst>
          </p:cNvPr>
          <p:cNvSpPr/>
          <p:nvPr/>
        </p:nvSpPr>
        <p:spPr bwMode="auto">
          <a:xfrm>
            <a:off x="7314752" y="3440151"/>
            <a:ext cx="413045" cy="42147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AD73A9B-8E41-6C47-A790-E8118A1C79D1}"/>
                  </a:ext>
                </a:extLst>
              </p:cNvPr>
              <p:cNvSpPr/>
              <p:nvPr/>
            </p:nvSpPr>
            <p:spPr>
              <a:xfrm>
                <a:off x="7521274" y="2651405"/>
                <a:ext cx="435953" cy="57342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AD73A9B-8E41-6C47-A790-E8118A1C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274" y="2651405"/>
                <a:ext cx="435953" cy="573427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45F07DA-FB34-5545-9D47-FEE8EAFB726D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10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EA9A9A6B-E398-5442-A833-E07C0ECC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5" descr="Full_Colour_Thumb">
              <a:extLst>
                <a:ext uri="{FF2B5EF4-FFF2-40B4-BE49-F238E27FC236}">
                  <a16:creationId xmlns:a16="http://schemas.microsoft.com/office/drawing/2014/main" id="{D7E37BA5-C273-D24C-96AC-B86BD6AB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Image result for hbku logo">
              <a:extLst>
                <a:ext uri="{FF2B5EF4-FFF2-40B4-BE49-F238E27FC236}">
                  <a16:creationId xmlns:a16="http://schemas.microsoft.com/office/drawing/2014/main" id="{99CA5485-A11C-E341-BEC8-9A2F40D93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Logo">
              <a:extLst>
                <a:ext uri="{FF2B5EF4-FFF2-40B4-BE49-F238E27FC236}">
                  <a16:creationId xmlns:a16="http://schemas.microsoft.com/office/drawing/2014/main" id="{B351DC6C-9CE9-064E-9443-76F7A9095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21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84F15BA-52C9-F544-9F03-2645111A9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94" b="17924"/>
          <a:stretch/>
        </p:blipFill>
        <p:spPr>
          <a:xfrm>
            <a:off x="5772150" y="2240837"/>
            <a:ext cx="3298189" cy="2474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10318"/>
            <a:ext cx="7772400" cy="1143000"/>
          </a:xfrm>
        </p:spPr>
        <p:txBody>
          <a:bodyPr/>
          <a:lstStyle/>
          <a:p>
            <a:r>
              <a:rPr lang="en-US" altLang="zh-CN" dirty="0"/>
              <a:t>Objective:</a:t>
            </a:r>
            <a:r>
              <a:rPr lang="zh-CN" altLang="en-US" dirty="0"/>
              <a:t> </a:t>
            </a:r>
            <a:r>
              <a:rPr lang="en-SG" dirty="0"/>
              <a:t>Attributed Random Walk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01" y="1973763"/>
                <a:ext cx="5686938" cy="4256048"/>
              </a:xfrm>
            </p:spPr>
            <p:txBody>
              <a:bodyPr/>
              <a:lstStyle/>
              <a:p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altLang="zh-CN" dirty="0" err="1"/>
                  <a:t>w.p.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stops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current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.p.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jumps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to</a:t>
                </a:r>
              </a:p>
              <a:p>
                <a:pPr lvl="2"/>
                <a:r>
                  <a:rPr lang="en-US" altLang="zh-CN" dirty="0" err="1">
                    <a:solidFill>
                      <a:srgbClr val="FF0000"/>
                    </a:solidFill>
                  </a:rPr>
                  <a:t>w.p.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node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via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attribute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w.p.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01" y="1973763"/>
                <a:ext cx="5686938" cy="4256048"/>
              </a:xfrm>
              <a:blipFill>
                <a:blip r:embed="rId4"/>
                <a:stretch>
                  <a:fillRect l="-1559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972DFF-B4B4-D848-990E-A80EE7479ED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90855" y="3406699"/>
            <a:ext cx="346231" cy="82071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978C4D-769F-2141-916F-FFB9E90318A0}"/>
              </a:ext>
            </a:extLst>
          </p:cNvPr>
          <p:cNvSpPr/>
          <p:nvPr/>
        </p:nvSpPr>
        <p:spPr bwMode="auto">
          <a:xfrm>
            <a:off x="7314752" y="3440151"/>
            <a:ext cx="413045" cy="42147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BFFC5F-0DCD-A545-9D46-AD8280ECAF15}"/>
              </a:ext>
            </a:extLst>
          </p:cNvPr>
          <p:cNvSpPr/>
          <p:nvPr/>
        </p:nvSpPr>
        <p:spPr bwMode="auto">
          <a:xfrm>
            <a:off x="6690731" y="3300334"/>
            <a:ext cx="288000" cy="288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8C5F2B-E1BB-984A-8FBB-72BF7EC0661C}"/>
              </a:ext>
            </a:extLst>
          </p:cNvPr>
          <p:cNvSpPr/>
          <p:nvPr/>
        </p:nvSpPr>
        <p:spPr bwMode="auto">
          <a:xfrm>
            <a:off x="5896503" y="2985220"/>
            <a:ext cx="413045" cy="42147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82708C-5DD1-B64B-B709-F65884E8BAE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43561" y="3154925"/>
            <a:ext cx="357348" cy="145409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938B7F-2046-FE4C-9EC8-D4E576B58A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09" b="11821"/>
          <a:stretch/>
        </p:blipFill>
        <p:spPr>
          <a:xfrm>
            <a:off x="7107758" y="2985220"/>
            <a:ext cx="1325791" cy="39195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E9FE39F-3089-6946-B03C-DCD4CB2158E8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13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3050101B-C776-AA44-A5AF-21372BFA9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 descr="Full_Colour_Thumb">
              <a:extLst>
                <a:ext uri="{FF2B5EF4-FFF2-40B4-BE49-F238E27FC236}">
                  <a16:creationId xmlns:a16="http://schemas.microsoft.com/office/drawing/2014/main" id="{1549BA0B-F060-9C48-98FC-AA5C4825E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 descr="Image result for hbku logo">
              <a:extLst>
                <a:ext uri="{FF2B5EF4-FFF2-40B4-BE49-F238E27FC236}">
                  <a16:creationId xmlns:a16="http://schemas.microsoft.com/office/drawing/2014/main" id="{692293BA-D355-4A42-893C-26761D959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Logo">
              <a:extLst>
                <a:ext uri="{FF2B5EF4-FFF2-40B4-BE49-F238E27FC236}">
                  <a16:creationId xmlns:a16="http://schemas.microsoft.com/office/drawing/2014/main" id="{FECF228D-2F01-0D47-93A2-FEDF4479E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B758CC4-25E5-5448-96A1-CBBC1529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1436" y="4715577"/>
            <a:ext cx="3298189" cy="5579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FEBD4A-CCE8-3B47-9AFD-CF6A5A152F06}"/>
              </a:ext>
            </a:extLst>
          </p:cNvPr>
          <p:cNvSpPr/>
          <p:nvPr/>
        </p:nvSpPr>
        <p:spPr>
          <a:xfrm>
            <a:off x="1564286" y="5279958"/>
            <a:ext cx="457048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pitchFamily="2" charset="0"/>
              </a:rPr>
              <a:t>Normalized</a:t>
            </a:r>
            <a:r>
              <a:rPr lang="zh-CN" altLang="en-US" sz="2800" dirty="0">
                <a:latin typeface="Times" pitchFamily="2" charset="0"/>
              </a:rPr>
              <a:t> </a:t>
            </a:r>
            <a:r>
              <a:rPr lang="en-US" altLang="zh-CN" sz="2800" dirty="0">
                <a:latin typeface="Times" pitchFamily="2" charset="0"/>
              </a:rPr>
              <a:t>attribute</a:t>
            </a:r>
            <a:r>
              <a:rPr lang="zh-CN" altLang="en-US" sz="2800" dirty="0">
                <a:latin typeface="Times" pitchFamily="2" charset="0"/>
              </a:rPr>
              <a:t> </a:t>
            </a:r>
            <a:r>
              <a:rPr lang="en-US" altLang="zh-CN" sz="2800" dirty="0">
                <a:latin typeface="Times" pitchFamily="2" charset="0"/>
              </a:rPr>
              <a:t>similarity</a:t>
            </a:r>
            <a:r>
              <a:rPr lang="zh-CN" altLang="en-US" sz="2800" dirty="0">
                <a:latin typeface="Times" pitchFamily="2" charset="0"/>
              </a:rPr>
              <a:t> </a:t>
            </a:r>
            <a:r>
              <a:rPr lang="en-US" altLang="zh-CN" sz="2800" dirty="0">
                <a:latin typeface="Times" pitchFamily="2" charset="0"/>
              </a:rPr>
              <a:t>of</a:t>
            </a:r>
            <a:r>
              <a:rPr lang="zh-CN" altLang="en-US" sz="2800" dirty="0">
                <a:latin typeface="Times" pitchFamily="2" charset="0"/>
              </a:rPr>
              <a:t> </a:t>
            </a:r>
            <a:r>
              <a:rPr lang="en-US" altLang="zh-CN" sz="2800" dirty="0">
                <a:latin typeface="Times" pitchFamily="2" charset="0"/>
              </a:rPr>
              <a:t>two</a:t>
            </a:r>
            <a:r>
              <a:rPr lang="zh-CN" altLang="en-US" sz="2800" dirty="0">
                <a:latin typeface="Times" pitchFamily="2" charset="0"/>
              </a:rPr>
              <a:t> </a:t>
            </a:r>
            <a:r>
              <a:rPr lang="en-US" altLang="zh-CN" sz="2800" dirty="0">
                <a:latin typeface="Times" pitchFamily="2" charset="0"/>
              </a:rPr>
              <a:t>modes</a:t>
            </a:r>
            <a:r>
              <a:rPr lang="zh-CN" altLang="en-US" sz="2800" dirty="0">
                <a:latin typeface="Times" pitchFamily="2" charset="0"/>
              </a:rPr>
              <a:t> </a:t>
            </a:r>
            <a:endParaRPr lang="en-US" sz="2800" dirty="0">
              <a:latin typeface="Times" pitchFamily="2" charset="0"/>
            </a:endParaRPr>
          </a:p>
        </p:txBody>
      </p:sp>
      <p:pic>
        <p:nvPicPr>
          <p:cNvPr id="9" name="Graphic 8" descr="Badge Question Mark with solid fill">
            <a:extLst>
              <a:ext uri="{FF2B5EF4-FFF2-40B4-BE49-F238E27FC236}">
                <a16:creationId xmlns:a16="http://schemas.microsoft.com/office/drawing/2014/main" id="{0F9E9838-9791-B146-AAB1-6DE7C17B6B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1764" y="4791862"/>
            <a:ext cx="405375" cy="4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AAE9FB-3D66-7240-881B-6F31DE5BC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94" b="17924"/>
          <a:stretch/>
        </p:blipFill>
        <p:spPr>
          <a:xfrm>
            <a:off x="5772150" y="2240837"/>
            <a:ext cx="3298189" cy="2474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49331-E4FC-E34F-938E-E7D32C07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10321"/>
            <a:ext cx="7772400" cy="1143000"/>
          </a:xfrm>
        </p:spPr>
        <p:txBody>
          <a:bodyPr/>
          <a:lstStyle/>
          <a:p>
            <a:r>
              <a:rPr lang="en-US" altLang="zh-CN" dirty="0"/>
              <a:t>Objective:</a:t>
            </a:r>
            <a:r>
              <a:rPr lang="zh-CN" altLang="en-US" dirty="0"/>
              <a:t> </a:t>
            </a:r>
            <a:r>
              <a:rPr lang="en-SG" dirty="0"/>
              <a:t>Attributed Random Walk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01" y="1973765"/>
                <a:ext cx="5833782" cy="4256048"/>
              </a:xfrm>
            </p:spPr>
            <p:txBody>
              <a:bodyPr/>
              <a:lstStyle/>
              <a:p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altLang="zh-CN" dirty="0" err="1"/>
                  <a:t>w.p.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stops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current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>
                    <a:solidFill>
                      <a:srgbClr val="FF0000"/>
                    </a:solidFill>
                  </a:rPr>
                  <a:t>w.p.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jumps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to</a:t>
                </a:r>
              </a:p>
              <a:p>
                <a:pPr lvl="2"/>
                <a:r>
                  <a:rPr lang="en-US" altLang="zh-CN" dirty="0" err="1">
                    <a:solidFill>
                      <a:schemeClr val="tx1"/>
                    </a:solidFill>
                  </a:rPr>
                  <a:t>w.p.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via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attribute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w.p.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.p.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out-neighbor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w.p.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SG" altLang="zh-CN" dirty="0">
                  <a:solidFill>
                    <a:srgbClr val="FF0000"/>
                  </a:solidFill>
                </a:endParaRPr>
              </a:p>
              <a:p>
                <a:pPr marL="914400" lvl="2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endParaRPr lang="en-SG" altLang="zh-CN" dirty="0">
                  <a:solidFill>
                    <a:srgbClr val="FF0000"/>
                  </a:solidFill>
                </a:endParaRPr>
              </a:p>
              <a:p>
                <a:pPr marL="914400" lvl="2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𝑒𝑑𝑔𝑒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𝑒𝑑𝑔𝑒</m:t>
                            </m:r>
                            <m: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  <m: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SG" altLang="zh-CN" dirty="0">
                  <a:solidFill>
                    <a:srgbClr val="FF0000"/>
                  </a:solidFill>
                </a:endParaRPr>
              </a:p>
              <a:p>
                <a:pPr lvl="2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93AD8-CA9A-3D4D-8F3F-092CA67AE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01" y="1973765"/>
                <a:ext cx="5833782" cy="4256048"/>
              </a:xfrm>
              <a:blipFill>
                <a:blip r:embed="rId4"/>
                <a:stretch>
                  <a:fillRect l="-1518" t="-1190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8B978C4D-769F-2141-916F-FFB9E90318A0}"/>
              </a:ext>
            </a:extLst>
          </p:cNvPr>
          <p:cNvSpPr/>
          <p:nvPr/>
        </p:nvSpPr>
        <p:spPr bwMode="auto">
          <a:xfrm>
            <a:off x="7314752" y="3440151"/>
            <a:ext cx="413045" cy="42147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8C5F2B-E1BB-984A-8FBB-72BF7EC0661C}"/>
              </a:ext>
            </a:extLst>
          </p:cNvPr>
          <p:cNvSpPr/>
          <p:nvPr/>
        </p:nvSpPr>
        <p:spPr bwMode="auto">
          <a:xfrm>
            <a:off x="6235165" y="4167528"/>
            <a:ext cx="413045" cy="42147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4" charset="-12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82708C-5DD1-B64B-B709-F65884E8BAED}"/>
              </a:ext>
            </a:extLst>
          </p:cNvPr>
          <p:cNvCxnSpPr>
            <a:cxnSpLocks/>
          </p:cNvCxnSpPr>
          <p:nvPr/>
        </p:nvCxnSpPr>
        <p:spPr bwMode="auto">
          <a:xfrm flipH="1">
            <a:off x="6670792" y="3939371"/>
            <a:ext cx="816259" cy="500401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83007-B22F-314F-8980-5752F7E9C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2" r="8714" b="23763"/>
          <a:stretch/>
        </p:blipFill>
        <p:spPr>
          <a:xfrm>
            <a:off x="6378753" y="4517514"/>
            <a:ext cx="1519480" cy="3300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7C9F68-79AD-2B47-B541-18ECD11CF9E5}"/>
              </a:ext>
            </a:extLst>
          </p:cNvPr>
          <p:cNvGrpSpPr/>
          <p:nvPr/>
        </p:nvGrpSpPr>
        <p:grpSpPr>
          <a:xfrm>
            <a:off x="0" y="-40812"/>
            <a:ext cx="9074705" cy="829786"/>
            <a:chOff x="55755" y="6032809"/>
            <a:chExt cx="9074705" cy="829786"/>
          </a:xfrm>
        </p:grpSpPr>
        <p:pic>
          <p:nvPicPr>
            <p:cNvPr id="10" name="Picture 7" descr="Z:\Youth Olympic Games 2010\Tagline\NTU_YOV_Full colour.jpg">
              <a:extLst>
                <a:ext uri="{FF2B5EF4-FFF2-40B4-BE49-F238E27FC236}">
                  <a16:creationId xmlns:a16="http://schemas.microsoft.com/office/drawing/2014/main" id="{541CB98B-874D-F648-B065-C4C9D5146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71"/>
            <a:stretch>
              <a:fillRect/>
            </a:stretch>
          </p:blipFill>
          <p:spPr bwMode="auto">
            <a:xfrm>
              <a:off x="55755" y="6097109"/>
              <a:ext cx="1952508" cy="7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 descr="Full_Colour_Thumb">
              <a:extLst>
                <a:ext uri="{FF2B5EF4-FFF2-40B4-BE49-F238E27FC236}">
                  <a16:creationId xmlns:a16="http://schemas.microsoft.com/office/drawing/2014/main" id="{C2AE497E-2AF8-4147-9225-8D551FD89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52" y="6032809"/>
              <a:ext cx="1568708" cy="82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4" descr="Image result for hbku logo">
              <a:extLst>
                <a:ext uri="{FF2B5EF4-FFF2-40B4-BE49-F238E27FC236}">
                  <a16:creationId xmlns:a16="http://schemas.microsoft.com/office/drawing/2014/main" id="{C4E6AF2F-E616-674F-970A-240FD7C56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89" y="6149031"/>
              <a:ext cx="2627602" cy="62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ogo">
              <a:extLst>
                <a:ext uri="{FF2B5EF4-FFF2-40B4-BE49-F238E27FC236}">
                  <a16:creationId xmlns:a16="http://schemas.microsoft.com/office/drawing/2014/main" id="{D505FE53-033F-FB40-9694-1C636E18D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22" y="6229111"/>
              <a:ext cx="2724051" cy="52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phic 17" descr="Badge Question Mark with solid fill">
            <a:extLst>
              <a:ext uri="{FF2B5EF4-FFF2-40B4-BE49-F238E27FC236}">
                <a16:creationId xmlns:a16="http://schemas.microsoft.com/office/drawing/2014/main" id="{F2F81E69-34E6-7442-88D8-FF27229A2E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3194" y="5317642"/>
            <a:ext cx="405375" cy="4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94752"/>
      </p:ext>
    </p:extLst>
  </p:cSld>
  <p:clrMapOvr>
    <a:masterClrMapping/>
  </p:clrMapOvr>
</p:sld>
</file>

<file path=ppt/theme/theme1.xml><?xml version="1.0" encoding="utf-8"?>
<a:theme xmlns:a="http://schemas.openxmlformats.org/drawingml/2006/main" name="NTUPowerpointTemplate_Aug2010">
  <a:themeElements>
    <a:clrScheme name="NTU Corp Colors (Deep Red)">
      <a:dk1>
        <a:srgbClr val="262626"/>
      </a:dk1>
      <a:lt1>
        <a:sysClr val="window" lastClr="FFFFFF"/>
      </a:lt1>
      <a:dk2>
        <a:srgbClr val="1F497D"/>
      </a:dk2>
      <a:lt2>
        <a:srgbClr val="C7C7C7"/>
      </a:lt2>
      <a:accent1>
        <a:srgbClr val="C60C30"/>
      </a:accent1>
      <a:accent2>
        <a:srgbClr val="003478"/>
      </a:accent2>
      <a:accent3>
        <a:srgbClr val="C49000"/>
      </a:accent3>
      <a:accent4>
        <a:srgbClr val="7A071E"/>
      </a:accent4>
      <a:accent5>
        <a:srgbClr val="0055C4"/>
      </a:accent5>
      <a:accent6>
        <a:srgbClr val="786C00"/>
      </a:accent6>
      <a:hlink>
        <a:srgbClr val="FFFF00"/>
      </a:hlink>
      <a:folHlink>
        <a:srgbClr val="00206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6840642A6EDB8D429DFCED685D0D0D12" ma:contentTypeVersion="0" ma:contentTypeDescription="新建文档。" ma:contentTypeScope="" ma:versionID="b0a538aa2bbff67b3ff72176290973f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06206bd4d3280be41fc6ae576ff60c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2308B9-C27C-4848-A033-31EBC6340925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7BAF6-E3BC-490E-8A94-38F765CC76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4EC20E9-D6DD-4910-A68E-6B1BF5544E81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DC0E53F2-F9C0-41DE-B178-6D0E70B8D7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42092</TotalTime>
  <Words>2720</Words>
  <Application>Microsoft Macintosh PowerPoint</Application>
  <PresentationFormat>On-screen Show (4:3)</PresentationFormat>
  <Paragraphs>241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System Font Regular</vt:lpstr>
      <vt:lpstr>Arial</vt:lpstr>
      <vt:lpstr>Arial</vt:lpstr>
      <vt:lpstr>Cambria Math</vt:lpstr>
      <vt:lpstr>Helvetica Neue</vt:lpstr>
      <vt:lpstr>Helvetica Neue Light</vt:lpstr>
      <vt:lpstr>Times</vt:lpstr>
      <vt:lpstr>Times New Roman</vt:lpstr>
      <vt:lpstr>Wingdings</vt:lpstr>
      <vt:lpstr>NTUPowerpointTemplate_Aug2010</vt:lpstr>
      <vt:lpstr>Effective and Scalable Clustering on Massive Attributed Graphs</vt:lpstr>
      <vt:lpstr>Outline</vt:lpstr>
      <vt:lpstr>Problem Definition</vt:lpstr>
      <vt:lpstr>Existing Work</vt:lpstr>
      <vt:lpstr>Existing Work</vt:lpstr>
      <vt:lpstr>Challenges</vt:lpstr>
      <vt:lpstr>Objective: Attributed Random Walk (ARW) Model</vt:lpstr>
      <vt:lpstr>Objective: Attributed Random Walk Model</vt:lpstr>
      <vt:lpstr>Objective: Attributed Random Walk Model</vt:lpstr>
      <vt:lpstr>Objective: Attributed Random Walk Model</vt:lpstr>
      <vt:lpstr>Objective: Average Attributed Multi-Hop Conductance (AAMC)</vt:lpstr>
      <vt:lpstr>Objective: Objective Function</vt:lpstr>
      <vt:lpstr>Proposed ACMin: Basic Idea</vt:lpstr>
      <vt:lpstr>Proposed ACMin: Find F</vt:lpstr>
      <vt:lpstr>Proposed ACMin: Find Y</vt:lpstr>
      <vt:lpstr>Experiments: Datasets and Setup</vt:lpstr>
      <vt:lpstr>Experiments: Efficiency</vt:lpstr>
      <vt:lpstr>Experiments: Clustering Quality with Ground-truth</vt:lpstr>
      <vt:lpstr>Experiments: Clustering Quality without Ground-truth</vt:lpstr>
      <vt:lpstr>Thank You! </vt:lpstr>
      <vt:lpstr>Comparison with Spectral Clustering</vt:lpstr>
      <vt:lpstr>Experiments: Convergence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PageRank Estimation and Search: A Bidirectional Approach</dc:title>
  <cp:lastModifiedBy>#YANG RENCHI#</cp:lastModifiedBy>
  <cp:revision>1595</cp:revision>
  <dcterms:modified xsi:type="dcterms:W3CDTF">2021-03-14T15:53:24Z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ContentTypeId">
    <vt:lpwstr>0x0101006840642A6EDB8D429DFCED685D0D0D12</vt:lpwstr>
  </property>
</Properties>
</file>